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Lst>
  <p:sldSz cy="9906000" cx="6858000"/>
  <p:notesSz cx="6858000" cy="9144000"/>
  <p:embeddedFontLst>
    <p:embeddedFont>
      <p:font typeface="Short Stack"/>
      <p:regular r:id="rId6"/>
    </p:embeddedFont>
    <p:embeddedFont>
      <p:font typeface="Poppins Medium"/>
      <p:regular r:id="rId7"/>
      <p:bold r:id="rId8"/>
      <p:italic r:id="rId9"/>
      <p:boldItalic r:id="rId1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1" roundtripDataSignature="AMtx7miO5zgLF804ahPpGOSlXCbItT6PD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customschemas.google.com/relationships/presentationmetadata" Target="metadata"/><Relationship Id="rId10" Type="http://schemas.openxmlformats.org/officeDocument/2006/relationships/font" Target="fonts/PoppinsMedium-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font" Target="fonts/PoppinsMedium-italic.fntdata"/><Relationship Id="rId5" Type="http://schemas.openxmlformats.org/officeDocument/2006/relationships/slide" Target="slides/slide1.xml"/><Relationship Id="rId6" Type="http://schemas.openxmlformats.org/officeDocument/2006/relationships/font" Target="fonts/ShortStack-regular.fntdata"/><Relationship Id="rId7" Type="http://schemas.openxmlformats.org/officeDocument/2006/relationships/font" Target="fonts/PoppinsMedium-regular.fntdata"/><Relationship Id="rId8" Type="http://schemas.openxmlformats.org/officeDocument/2006/relationships/font" Target="fonts/PoppinsMedium-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514350" y="1621191"/>
            <a:ext cx="5829300" cy="344875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
          <p:cNvSpPr txBox="1"/>
          <p:nvPr>
            <p:ph idx="1" type="subTitle"/>
          </p:nvPr>
        </p:nvSpPr>
        <p:spPr>
          <a:xfrm>
            <a:off x="857250" y="5202944"/>
            <a:ext cx="5143500" cy="2391656"/>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18" name="Google Shape;18;p3"/>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
          <p:cNvSpPr txBox="1"/>
          <p:nvPr>
            <p:ph idx="1" type="body"/>
          </p:nvPr>
        </p:nvSpPr>
        <p:spPr>
          <a:xfrm>
            <a:off x="471488" y="2637014"/>
            <a:ext cx="5915025"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 name="Google Shape;24;p4"/>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4"/>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4"/>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467916" y="2469624"/>
            <a:ext cx="5915025" cy="41206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5"/>
          <p:cNvSpPr txBox="1"/>
          <p:nvPr>
            <p:ph idx="1" type="body"/>
          </p:nvPr>
        </p:nvSpPr>
        <p:spPr>
          <a:xfrm>
            <a:off x="467916" y="6629226"/>
            <a:ext cx="5915025" cy="216693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sz="1800">
                <a:solidFill>
                  <a:schemeClr val="dk1"/>
                </a:solidFil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30" name="Google Shape;30;p5"/>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5"/>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5"/>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 type="body"/>
          </p:nvPr>
        </p:nvSpPr>
        <p:spPr>
          <a:xfrm>
            <a:off x="471488" y="2637014"/>
            <a:ext cx="2914650"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 name="Google Shape;36;p6"/>
          <p:cNvSpPr txBox="1"/>
          <p:nvPr>
            <p:ph idx="2" type="body"/>
          </p:nvPr>
        </p:nvSpPr>
        <p:spPr>
          <a:xfrm>
            <a:off x="3471863" y="2637014"/>
            <a:ext cx="2914650"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7" name="Google Shape;37;p6"/>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6"/>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6"/>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72381"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7"/>
          <p:cNvSpPr txBox="1"/>
          <p:nvPr>
            <p:ph idx="1" type="body"/>
          </p:nvPr>
        </p:nvSpPr>
        <p:spPr>
          <a:xfrm>
            <a:off x="472381" y="2428347"/>
            <a:ext cx="2901255" cy="119009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3" name="Google Shape;43;p7"/>
          <p:cNvSpPr txBox="1"/>
          <p:nvPr>
            <p:ph idx="2" type="body"/>
          </p:nvPr>
        </p:nvSpPr>
        <p:spPr>
          <a:xfrm>
            <a:off x="472381" y="3618442"/>
            <a:ext cx="2901255" cy="532218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 name="Google Shape;44;p7"/>
          <p:cNvSpPr txBox="1"/>
          <p:nvPr>
            <p:ph idx="3" type="body"/>
          </p:nvPr>
        </p:nvSpPr>
        <p:spPr>
          <a:xfrm>
            <a:off x="3471863" y="2428347"/>
            <a:ext cx="2915543" cy="119009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5" name="Google Shape;45;p7"/>
          <p:cNvSpPr txBox="1"/>
          <p:nvPr>
            <p:ph idx="4" type="body"/>
          </p:nvPr>
        </p:nvSpPr>
        <p:spPr>
          <a:xfrm>
            <a:off x="3471863" y="3618442"/>
            <a:ext cx="2915543" cy="532218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6" name="Google Shape;46;p7"/>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7"/>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7"/>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8"/>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8"/>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8"/>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9"/>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0"/>
          <p:cNvSpPr txBox="1"/>
          <p:nvPr>
            <p:ph type="title"/>
          </p:nvPr>
        </p:nvSpPr>
        <p:spPr>
          <a:xfrm>
            <a:off x="472381" y="660400"/>
            <a:ext cx="2211884" cy="2311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 type="body"/>
          </p:nvPr>
        </p:nvSpPr>
        <p:spPr>
          <a:xfrm>
            <a:off x="2915543" y="1426283"/>
            <a:ext cx="3471863" cy="7039681"/>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750"/>
              </a:spcBef>
              <a:spcAft>
                <a:spcPts val="0"/>
              </a:spcAft>
              <a:buClr>
                <a:schemeClr val="dk1"/>
              </a:buClr>
              <a:buSzPts val="2400"/>
              <a:buChar char="•"/>
              <a:defRPr sz="2400"/>
            </a:lvl1pPr>
            <a:lvl2pPr indent="-361950" lvl="1" marL="914400" algn="l">
              <a:lnSpc>
                <a:spcPct val="90000"/>
              </a:lnSpc>
              <a:spcBef>
                <a:spcPts val="375"/>
              </a:spcBef>
              <a:spcAft>
                <a:spcPts val="0"/>
              </a:spcAft>
              <a:buClr>
                <a:schemeClr val="dk1"/>
              </a:buClr>
              <a:buSzPts val="2100"/>
              <a:buChar char="•"/>
              <a:defRPr sz="2100"/>
            </a:lvl2pPr>
            <a:lvl3pPr indent="-342900" lvl="2" marL="1371600" algn="l">
              <a:lnSpc>
                <a:spcPct val="90000"/>
              </a:lnSpc>
              <a:spcBef>
                <a:spcPts val="375"/>
              </a:spcBef>
              <a:spcAft>
                <a:spcPts val="0"/>
              </a:spcAft>
              <a:buClr>
                <a:schemeClr val="dk1"/>
              </a:buClr>
              <a:buSzPts val="1800"/>
              <a:buChar char="•"/>
              <a:defRPr sz="1800"/>
            </a:lvl3pPr>
            <a:lvl4pPr indent="-323850" lvl="3" marL="1828800" algn="l">
              <a:lnSpc>
                <a:spcPct val="90000"/>
              </a:lnSpc>
              <a:spcBef>
                <a:spcPts val="375"/>
              </a:spcBef>
              <a:spcAft>
                <a:spcPts val="0"/>
              </a:spcAft>
              <a:buClr>
                <a:schemeClr val="dk1"/>
              </a:buClr>
              <a:buSzPts val="1500"/>
              <a:buChar char="•"/>
              <a:defRPr sz="1500"/>
            </a:lvl4pPr>
            <a:lvl5pPr indent="-323850" lvl="4" marL="2286000" algn="l">
              <a:lnSpc>
                <a:spcPct val="90000"/>
              </a:lnSpc>
              <a:spcBef>
                <a:spcPts val="375"/>
              </a:spcBef>
              <a:spcAft>
                <a:spcPts val="0"/>
              </a:spcAft>
              <a:buClr>
                <a:schemeClr val="dk1"/>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61" name="Google Shape;61;p10"/>
          <p:cNvSpPr txBox="1"/>
          <p:nvPr>
            <p:ph idx="2" type="body"/>
          </p:nvPr>
        </p:nvSpPr>
        <p:spPr>
          <a:xfrm>
            <a:off x="472381" y="2971800"/>
            <a:ext cx="2211884" cy="550562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2" name="Google Shape;62;p10"/>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0"/>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0"/>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1"/>
          <p:cNvSpPr txBox="1"/>
          <p:nvPr>
            <p:ph type="title"/>
          </p:nvPr>
        </p:nvSpPr>
        <p:spPr>
          <a:xfrm>
            <a:off x="472381" y="660400"/>
            <a:ext cx="2211884" cy="2311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1"/>
          <p:cNvSpPr/>
          <p:nvPr>
            <p:ph idx="2" type="pic"/>
          </p:nvPr>
        </p:nvSpPr>
        <p:spPr>
          <a:xfrm>
            <a:off x="2915543" y="1426283"/>
            <a:ext cx="3471863" cy="7039681"/>
          </a:xfrm>
          <a:prstGeom prst="rect">
            <a:avLst/>
          </a:prstGeom>
          <a:noFill/>
          <a:ln>
            <a:noFill/>
          </a:ln>
        </p:spPr>
      </p:sp>
      <p:sp>
        <p:nvSpPr>
          <p:cNvPr id="68" name="Google Shape;68;p11"/>
          <p:cNvSpPr txBox="1"/>
          <p:nvPr>
            <p:ph idx="1" type="body"/>
          </p:nvPr>
        </p:nvSpPr>
        <p:spPr>
          <a:xfrm>
            <a:off x="472381" y="2971800"/>
            <a:ext cx="2211884" cy="550562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9" name="Google Shape;69;p11"/>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1"/>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1"/>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2"/>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2"/>
          <p:cNvSpPr txBox="1"/>
          <p:nvPr>
            <p:ph idx="1" type="body"/>
          </p:nvPr>
        </p:nvSpPr>
        <p:spPr>
          <a:xfrm rot="5400000">
            <a:off x="286367" y="2822135"/>
            <a:ext cx="6285266" cy="59150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5" name="Google Shape;75;p12"/>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2"/>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3"/>
          <p:cNvSpPr txBox="1"/>
          <p:nvPr>
            <p:ph type="title"/>
          </p:nvPr>
        </p:nvSpPr>
        <p:spPr>
          <a:xfrm rot="5400000">
            <a:off x="1449696" y="3985464"/>
            <a:ext cx="8394877" cy="147875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3"/>
          <p:cNvSpPr txBox="1"/>
          <p:nvPr>
            <p:ph idx="1" type="body"/>
          </p:nvPr>
        </p:nvSpPr>
        <p:spPr>
          <a:xfrm rot="5400000">
            <a:off x="-1550679" y="2549570"/>
            <a:ext cx="8394877" cy="4350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1" name="Google Shape;81;p13"/>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3"/>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3"/>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
          <p:cNvSpPr txBox="1"/>
          <p:nvPr>
            <p:ph idx="1" type="body"/>
          </p:nvPr>
        </p:nvSpPr>
        <p:spPr>
          <a:xfrm>
            <a:off x="471488" y="2637014"/>
            <a:ext cx="5915025" cy="6285266"/>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12" name="Google Shape;12;p2"/>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2"/>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2"/>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image" Target="../media/image18.png"/><Relationship Id="rId11" Type="http://schemas.openxmlformats.org/officeDocument/2006/relationships/hyperlink" Target="https://www.maths.ox.ac.uk/node/37970" TargetMode="External"/><Relationship Id="rId10" Type="http://schemas.openxmlformats.org/officeDocument/2006/relationships/hyperlink" Target="https://nrich.maths.org/post-16" TargetMode="External"/><Relationship Id="rId21" Type="http://schemas.openxmlformats.org/officeDocument/2006/relationships/image" Target="../media/image15.png"/><Relationship Id="rId13" Type="http://schemas.openxmlformats.org/officeDocument/2006/relationships/image" Target="../media/image17.png"/><Relationship Id="rId12"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1.png"/><Relationship Id="rId9" Type="http://schemas.openxmlformats.org/officeDocument/2006/relationships/image" Target="../media/image9.png"/><Relationship Id="rId15" Type="http://schemas.openxmlformats.org/officeDocument/2006/relationships/image" Target="../media/image16.png"/><Relationship Id="rId14" Type="http://schemas.openxmlformats.org/officeDocument/2006/relationships/image" Target="../media/image14.png"/><Relationship Id="rId17" Type="http://schemas.openxmlformats.org/officeDocument/2006/relationships/image" Target="../media/image11.png"/><Relationship Id="rId16" Type="http://schemas.openxmlformats.org/officeDocument/2006/relationships/image" Target="../media/image10.png"/><Relationship Id="rId5" Type="http://schemas.openxmlformats.org/officeDocument/2006/relationships/image" Target="../media/image2.png"/><Relationship Id="rId19" Type="http://schemas.openxmlformats.org/officeDocument/2006/relationships/image" Target="../media/image12.png"/><Relationship Id="rId6" Type="http://schemas.openxmlformats.org/officeDocument/2006/relationships/image" Target="../media/image7.png"/><Relationship Id="rId18" Type="http://schemas.openxmlformats.org/officeDocument/2006/relationships/image" Target="../media/image13.png"/><Relationship Id="rId7" Type="http://schemas.openxmlformats.org/officeDocument/2006/relationships/image" Target="../media/image5.png"/><Relationship Id="rId8"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p:nvPr/>
        </p:nvSpPr>
        <p:spPr>
          <a:xfrm>
            <a:off x="-616253" y="8455723"/>
            <a:ext cx="3600" cy="862018"/>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nvGrpSpPr>
          <p:cNvPr id="90" name="Google Shape;90;p1"/>
          <p:cNvGrpSpPr/>
          <p:nvPr/>
        </p:nvGrpSpPr>
        <p:grpSpPr>
          <a:xfrm>
            <a:off x="0" y="88900"/>
            <a:ext cx="7056014" cy="9826792"/>
            <a:chOff x="0" y="88900"/>
            <a:chExt cx="7056014" cy="9826792"/>
          </a:xfrm>
        </p:grpSpPr>
        <p:pic>
          <p:nvPicPr>
            <p:cNvPr id="91" name="Google Shape;91;p1"/>
            <p:cNvPicPr preferRelativeResize="0"/>
            <p:nvPr/>
          </p:nvPicPr>
          <p:blipFill rotWithShape="1">
            <a:blip r:embed="rId3">
              <a:alphaModFix/>
            </a:blip>
            <a:srcRect b="0" l="0" r="0" t="0"/>
            <a:stretch/>
          </p:blipFill>
          <p:spPr>
            <a:xfrm>
              <a:off x="4450644" y="6247196"/>
              <a:ext cx="899359" cy="516524"/>
            </a:xfrm>
            <a:prstGeom prst="rect">
              <a:avLst/>
            </a:prstGeom>
            <a:noFill/>
            <a:ln>
              <a:noFill/>
            </a:ln>
          </p:spPr>
        </p:pic>
        <p:pic>
          <p:nvPicPr>
            <p:cNvPr id="92" name="Google Shape;92;p1"/>
            <p:cNvPicPr preferRelativeResize="0"/>
            <p:nvPr/>
          </p:nvPicPr>
          <p:blipFill rotWithShape="1">
            <a:blip r:embed="rId4">
              <a:alphaModFix/>
            </a:blip>
            <a:srcRect b="0" l="0" r="0" t="0"/>
            <a:stretch/>
          </p:blipFill>
          <p:spPr>
            <a:xfrm rot="-1129334">
              <a:off x="5597492" y="4556089"/>
              <a:ext cx="1370788" cy="771068"/>
            </a:xfrm>
            <a:prstGeom prst="rect">
              <a:avLst/>
            </a:prstGeom>
            <a:noFill/>
            <a:ln>
              <a:noFill/>
            </a:ln>
          </p:spPr>
        </p:pic>
        <p:sp>
          <p:nvSpPr>
            <p:cNvPr id="93" name="Google Shape;93;p1"/>
            <p:cNvSpPr/>
            <p:nvPr/>
          </p:nvSpPr>
          <p:spPr>
            <a:xfrm rot="-5400000">
              <a:off x="758075" y="145180"/>
              <a:ext cx="2487856" cy="3622584"/>
            </a:xfrm>
            <a:prstGeom prst="uturnArrow">
              <a:avLst>
                <a:gd fmla="val 34174" name="adj1"/>
                <a:gd fmla="val 22633" name="adj2"/>
                <a:gd fmla="val 26852" name="adj3"/>
                <a:gd fmla="val 10186" name="adj4"/>
                <a:gd fmla="val 100000" name="adj5"/>
              </a:avLst>
            </a:prstGeom>
            <a:solidFill>
              <a:srgbClr val="1F386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4" name="Google Shape;94;p1"/>
            <p:cNvSpPr/>
            <p:nvPr/>
          </p:nvSpPr>
          <p:spPr>
            <a:xfrm flipH="1" rot="5400000">
              <a:off x="3049884" y="1252653"/>
              <a:ext cx="2547283" cy="4335678"/>
            </a:xfrm>
            <a:prstGeom prst="uturnArrow">
              <a:avLst>
                <a:gd fmla="val 33921" name="adj1"/>
                <a:gd fmla="val 24938" name="adj2"/>
                <a:gd fmla="val 26805" name="adj3"/>
                <a:gd fmla="val 9861" name="adj4"/>
                <a:gd fmla="val 97321" name="adj5"/>
              </a:avLst>
            </a:prstGeom>
            <a:solidFill>
              <a:srgbClr val="FFD96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5" name="Google Shape;95;p1"/>
            <p:cNvSpPr/>
            <p:nvPr/>
          </p:nvSpPr>
          <p:spPr>
            <a:xfrm rot="-5400000">
              <a:off x="812800" y="3068189"/>
              <a:ext cx="2503974" cy="3756921"/>
            </a:xfrm>
            <a:prstGeom prst="uturnArrow">
              <a:avLst>
                <a:gd fmla="val 34174" name="adj1"/>
                <a:gd fmla="val 22633" name="adj2"/>
                <a:gd fmla="val 26852" name="adj3"/>
                <a:gd fmla="val 9256" name="adj4"/>
                <a:gd fmla="val 100000" name="adj5"/>
              </a:avLst>
            </a:prstGeom>
            <a:solidFill>
              <a:srgbClr val="1F386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6" name="Google Shape;96;p1"/>
            <p:cNvSpPr/>
            <p:nvPr/>
          </p:nvSpPr>
          <p:spPr>
            <a:xfrm flipH="1" rot="5400000">
              <a:off x="2896732" y="4171453"/>
              <a:ext cx="2547283" cy="4484780"/>
            </a:xfrm>
            <a:prstGeom prst="uturnArrow">
              <a:avLst>
                <a:gd fmla="val 34669" name="adj1"/>
                <a:gd fmla="val 24751" name="adj2"/>
                <a:gd fmla="val 20448" name="adj3"/>
                <a:gd fmla="val 9862" name="adj4"/>
                <a:gd fmla="val 89631" name="adj5"/>
              </a:avLst>
            </a:prstGeom>
            <a:solidFill>
              <a:srgbClr val="FFD96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7" name="Google Shape;97;p1"/>
            <p:cNvSpPr/>
            <p:nvPr/>
          </p:nvSpPr>
          <p:spPr>
            <a:xfrm>
              <a:off x="88900" y="88900"/>
              <a:ext cx="6680200" cy="9157392"/>
            </a:xfrm>
            <a:prstGeom prst="rect">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cxnSp>
          <p:nvCxnSpPr>
            <p:cNvPr id="98" name="Google Shape;98;p1"/>
            <p:cNvCxnSpPr/>
            <p:nvPr/>
          </p:nvCxnSpPr>
          <p:spPr>
            <a:xfrm>
              <a:off x="5001592" y="622283"/>
              <a:ext cx="0" cy="491748"/>
            </a:xfrm>
            <a:prstGeom prst="straightConnector1">
              <a:avLst/>
            </a:prstGeom>
            <a:noFill/>
            <a:ln cap="flat" cmpd="sng" w="12700">
              <a:solidFill>
                <a:schemeClr val="lt1"/>
              </a:solidFill>
              <a:prstDash val="solid"/>
              <a:miter lim="800000"/>
              <a:headEnd len="sm" w="sm" type="none"/>
              <a:tailEnd len="sm" w="sm" type="none"/>
            </a:ln>
          </p:spPr>
        </p:cxnSp>
        <p:sp>
          <p:nvSpPr>
            <p:cNvPr id="99" name="Google Shape;99;p1"/>
            <p:cNvSpPr/>
            <p:nvPr/>
          </p:nvSpPr>
          <p:spPr>
            <a:xfrm rot="-5400000">
              <a:off x="1008747" y="5904486"/>
              <a:ext cx="2473183" cy="4006775"/>
            </a:xfrm>
            <a:prstGeom prst="uturnArrow">
              <a:avLst>
                <a:gd fmla="val 35696" name="adj1"/>
                <a:gd fmla="val 22633" name="adj2"/>
                <a:gd fmla="val 26548" name="adj3"/>
                <a:gd fmla="val 11295" name="adj4"/>
                <a:gd fmla="val 90780" name="adj5"/>
              </a:avLst>
            </a:prstGeom>
            <a:solidFill>
              <a:srgbClr val="1F386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100" name="Google Shape;100;p1"/>
            <p:cNvGrpSpPr/>
            <p:nvPr/>
          </p:nvGrpSpPr>
          <p:grpSpPr>
            <a:xfrm>
              <a:off x="3453116" y="3760113"/>
              <a:ext cx="830832" cy="835485"/>
              <a:chOff x="3847275" y="3761732"/>
              <a:chExt cx="952500" cy="942975"/>
            </a:xfrm>
          </p:grpSpPr>
          <p:sp>
            <p:nvSpPr>
              <p:cNvPr id="101" name="Google Shape;101;p1"/>
              <p:cNvSpPr/>
              <p:nvPr/>
            </p:nvSpPr>
            <p:spPr>
              <a:xfrm>
                <a:off x="3847275" y="3761732"/>
                <a:ext cx="952500" cy="942975"/>
              </a:xfrm>
              <a:prstGeom prst="ellipse">
                <a:avLst/>
              </a:prstGeom>
              <a:solidFill>
                <a:srgbClr val="FFD966"/>
              </a:solidFill>
              <a:ln cap="flat" cmpd="sng" w="7620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The Foregen Rough One Regular" id="102" name="Google Shape;102;p1"/>
              <p:cNvPicPr preferRelativeResize="0"/>
              <p:nvPr/>
            </p:nvPicPr>
            <p:blipFill rotWithShape="1">
              <a:blip r:embed="rId5">
                <a:alphaModFix/>
              </a:blip>
              <a:srcRect b="0" l="0" r="0" t="0"/>
              <a:stretch/>
            </p:blipFill>
            <p:spPr>
              <a:xfrm>
                <a:off x="4137688" y="4179438"/>
                <a:ext cx="361950" cy="371475"/>
              </a:xfrm>
              <a:prstGeom prst="rect">
                <a:avLst/>
              </a:prstGeom>
              <a:noFill/>
              <a:ln>
                <a:noFill/>
              </a:ln>
            </p:spPr>
          </p:pic>
          <p:pic>
            <p:nvPicPr>
              <p:cNvPr descr="The Foregen Rough One Regular" id="103" name="Google Shape;103;p1"/>
              <p:cNvPicPr preferRelativeResize="0"/>
              <p:nvPr/>
            </p:nvPicPr>
            <p:blipFill rotWithShape="1">
              <a:blip r:embed="rId6">
                <a:alphaModFix/>
              </a:blip>
              <a:srcRect b="0" l="0" r="0" t="0"/>
              <a:stretch/>
            </p:blipFill>
            <p:spPr>
              <a:xfrm>
                <a:off x="4069903" y="3917528"/>
                <a:ext cx="494393" cy="202961"/>
              </a:xfrm>
              <a:prstGeom prst="rect">
                <a:avLst/>
              </a:prstGeom>
              <a:noFill/>
              <a:ln>
                <a:noFill/>
              </a:ln>
            </p:spPr>
          </p:pic>
        </p:grpSp>
        <p:grpSp>
          <p:nvGrpSpPr>
            <p:cNvPr id="104" name="Google Shape;104;p1"/>
            <p:cNvGrpSpPr/>
            <p:nvPr/>
          </p:nvGrpSpPr>
          <p:grpSpPr>
            <a:xfrm>
              <a:off x="2144813" y="5268042"/>
              <a:ext cx="761156" cy="790905"/>
              <a:chOff x="1546509" y="5298971"/>
              <a:chExt cx="952500" cy="942975"/>
            </a:xfrm>
          </p:grpSpPr>
          <p:sp>
            <p:nvSpPr>
              <p:cNvPr id="105" name="Google Shape;105;p1"/>
              <p:cNvSpPr/>
              <p:nvPr/>
            </p:nvSpPr>
            <p:spPr>
              <a:xfrm>
                <a:off x="1546509" y="5298971"/>
                <a:ext cx="952500" cy="942975"/>
              </a:xfrm>
              <a:prstGeom prst="ellipse">
                <a:avLst/>
              </a:prstGeom>
              <a:solidFill>
                <a:srgbClr val="FFD966"/>
              </a:solidFill>
              <a:ln cap="flat" cmpd="sng" w="7620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The Foregen Rough One Regular" id="106" name="Google Shape;106;p1"/>
              <p:cNvPicPr preferRelativeResize="0"/>
              <p:nvPr/>
            </p:nvPicPr>
            <p:blipFill rotWithShape="1">
              <a:blip r:embed="rId7">
                <a:alphaModFix/>
              </a:blip>
              <a:srcRect b="0" l="0" r="0" t="0"/>
              <a:stretch/>
            </p:blipFill>
            <p:spPr>
              <a:xfrm>
                <a:off x="1912695" y="5769197"/>
                <a:ext cx="219075" cy="361951"/>
              </a:xfrm>
              <a:prstGeom prst="rect">
                <a:avLst/>
              </a:prstGeom>
              <a:noFill/>
              <a:ln>
                <a:noFill/>
              </a:ln>
            </p:spPr>
          </p:pic>
          <p:pic>
            <p:nvPicPr>
              <p:cNvPr descr="The Foregen Rough One Regular" id="107" name="Google Shape;107;p1"/>
              <p:cNvPicPr preferRelativeResize="0"/>
              <p:nvPr/>
            </p:nvPicPr>
            <p:blipFill rotWithShape="1">
              <a:blip r:embed="rId6">
                <a:alphaModFix/>
              </a:blip>
              <a:srcRect b="0" l="0" r="0" t="0"/>
              <a:stretch/>
            </p:blipFill>
            <p:spPr>
              <a:xfrm>
                <a:off x="1757420" y="5507287"/>
                <a:ext cx="494393" cy="202961"/>
              </a:xfrm>
              <a:prstGeom prst="rect">
                <a:avLst/>
              </a:prstGeom>
              <a:noFill/>
              <a:ln>
                <a:noFill/>
              </a:ln>
            </p:spPr>
          </p:pic>
        </p:grpSp>
        <p:cxnSp>
          <p:nvCxnSpPr>
            <p:cNvPr id="108" name="Google Shape;108;p1"/>
            <p:cNvCxnSpPr/>
            <p:nvPr/>
          </p:nvCxnSpPr>
          <p:spPr>
            <a:xfrm>
              <a:off x="3065355" y="8263980"/>
              <a:ext cx="7643" cy="942975"/>
            </a:xfrm>
            <a:prstGeom prst="straightConnector1">
              <a:avLst/>
            </a:prstGeom>
            <a:noFill/>
            <a:ln cap="flat" cmpd="sng" w="19050">
              <a:solidFill>
                <a:schemeClr val="lt1"/>
              </a:solidFill>
              <a:prstDash val="solid"/>
              <a:miter lim="800000"/>
              <a:headEnd len="sm" w="sm" type="none"/>
              <a:tailEnd len="sm" w="sm" type="none"/>
            </a:ln>
          </p:spPr>
        </p:cxnSp>
        <p:cxnSp>
          <p:nvCxnSpPr>
            <p:cNvPr id="109" name="Google Shape;109;p1"/>
            <p:cNvCxnSpPr/>
            <p:nvPr/>
          </p:nvCxnSpPr>
          <p:spPr>
            <a:xfrm>
              <a:off x="2108776" y="8244021"/>
              <a:ext cx="7643" cy="942975"/>
            </a:xfrm>
            <a:prstGeom prst="straightConnector1">
              <a:avLst/>
            </a:prstGeom>
            <a:noFill/>
            <a:ln cap="flat" cmpd="sng" w="19050">
              <a:solidFill>
                <a:schemeClr val="lt1"/>
              </a:solidFill>
              <a:prstDash val="solid"/>
              <a:miter lim="800000"/>
              <a:headEnd len="sm" w="sm" type="none"/>
              <a:tailEnd len="sm" w="sm" type="none"/>
            </a:ln>
          </p:spPr>
        </p:cxnSp>
        <p:cxnSp>
          <p:nvCxnSpPr>
            <p:cNvPr id="110" name="Google Shape;110;p1"/>
            <p:cNvCxnSpPr/>
            <p:nvPr/>
          </p:nvCxnSpPr>
          <p:spPr>
            <a:xfrm>
              <a:off x="2613997" y="6763025"/>
              <a:ext cx="7643" cy="942975"/>
            </a:xfrm>
            <a:prstGeom prst="straightConnector1">
              <a:avLst/>
            </a:prstGeom>
            <a:noFill/>
            <a:ln cap="flat" cmpd="sng" w="19050">
              <a:solidFill>
                <a:schemeClr val="lt1"/>
              </a:solidFill>
              <a:prstDash val="solid"/>
              <a:miter lim="800000"/>
              <a:headEnd len="sm" w="sm" type="none"/>
              <a:tailEnd len="sm" w="sm" type="none"/>
            </a:ln>
          </p:spPr>
        </p:cxnSp>
        <p:cxnSp>
          <p:nvCxnSpPr>
            <p:cNvPr id="111" name="Google Shape;111;p1"/>
            <p:cNvCxnSpPr/>
            <p:nvPr/>
          </p:nvCxnSpPr>
          <p:spPr>
            <a:xfrm>
              <a:off x="1670919" y="6792315"/>
              <a:ext cx="7643" cy="942975"/>
            </a:xfrm>
            <a:prstGeom prst="straightConnector1">
              <a:avLst/>
            </a:prstGeom>
            <a:noFill/>
            <a:ln cap="flat" cmpd="sng" w="19050">
              <a:solidFill>
                <a:schemeClr val="lt1"/>
              </a:solidFill>
              <a:prstDash val="solid"/>
              <a:miter lim="800000"/>
              <a:headEnd len="sm" w="sm" type="none"/>
              <a:tailEnd len="sm" w="sm" type="none"/>
            </a:ln>
          </p:spPr>
        </p:cxnSp>
        <p:cxnSp>
          <p:nvCxnSpPr>
            <p:cNvPr id="112" name="Google Shape;112;p1"/>
            <p:cNvCxnSpPr>
              <a:stCxn id="99" idx="3"/>
            </p:cNvCxnSpPr>
            <p:nvPr/>
          </p:nvCxnSpPr>
          <p:spPr>
            <a:xfrm>
              <a:off x="241951" y="7967044"/>
              <a:ext cx="1347300" cy="5100"/>
            </a:xfrm>
            <a:prstGeom prst="straightConnector1">
              <a:avLst/>
            </a:prstGeom>
            <a:noFill/>
            <a:ln cap="flat" cmpd="sng" w="19050">
              <a:solidFill>
                <a:schemeClr val="lt1"/>
              </a:solidFill>
              <a:prstDash val="solid"/>
              <a:miter lim="800000"/>
              <a:headEnd len="sm" w="sm" type="none"/>
              <a:tailEnd len="sm" w="sm" type="none"/>
            </a:ln>
          </p:spPr>
        </p:cxnSp>
        <p:cxnSp>
          <p:nvCxnSpPr>
            <p:cNvPr id="113" name="Google Shape;113;p1"/>
            <p:cNvCxnSpPr/>
            <p:nvPr/>
          </p:nvCxnSpPr>
          <p:spPr>
            <a:xfrm>
              <a:off x="5105447" y="6764939"/>
              <a:ext cx="7643" cy="942975"/>
            </a:xfrm>
            <a:prstGeom prst="straightConnector1">
              <a:avLst/>
            </a:prstGeom>
            <a:noFill/>
            <a:ln cap="flat" cmpd="sng" w="19050">
              <a:solidFill>
                <a:schemeClr val="lt1"/>
              </a:solidFill>
              <a:prstDash val="solid"/>
              <a:miter lim="800000"/>
              <a:headEnd len="sm" w="sm" type="none"/>
              <a:tailEnd len="sm" w="sm" type="none"/>
            </a:ln>
          </p:spPr>
        </p:cxnSp>
        <p:cxnSp>
          <p:nvCxnSpPr>
            <p:cNvPr id="114" name="Google Shape;114;p1"/>
            <p:cNvCxnSpPr>
              <a:endCxn id="96" idx="3"/>
            </p:cNvCxnSpPr>
            <p:nvPr/>
          </p:nvCxnSpPr>
          <p:spPr>
            <a:xfrm>
              <a:off x="5509764" y="6488203"/>
              <a:ext cx="903000" cy="20100"/>
            </a:xfrm>
            <a:prstGeom prst="straightConnector1">
              <a:avLst/>
            </a:prstGeom>
            <a:noFill/>
            <a:ln cap="flat" cmpd="sng" w="19050">
              <a:solidFill>
                <a:schemeClr val="lt1"/>
              </a:solidFill>
              <a:prstDash val="solid"/>
              <a:miter lim="800000"/>
              <a:headEnd len="sm" w="sm" type="none"/>
              <a:tailEnd len="sm" w="sm" type="none"/>
            </a:ln>
          </p:spPr>
        </p:cxnSp>
        <p:cxnSp>
          <p:nvCxnSpPr>
            <p:cNvPr id="115" name="Google Shape;115;p1"/>
            <p:cNvCxnSpPr/>
            <p:nvPr/>
          </p:nvCxnSpPr>
          <p:spPr>
            <a:xfrm rot="10800000">
              <a:off x="5408039" y="5265457"/>
              <a:ext cx="8255" cy="965017"/>
            </a:xfrm>
            <a:prstGeom prst="straightConnector1">
              <a:avLst/>
            </a:prstGeom>
            <a:noFill/>
            <a:ln cap="flat" cmpd="sng" w="19050">
              <a:solidFill>
                <a:schemeClr val="lt1"/>
              </a:solidFill>
              <a:prstDash val="solid"/>
              <a:miter lim="800000"/>
              <a:headEnd len="sm" w="sm" type="none"/>
              <a:tailEnd len="sm" w="sm" type="none"/>
            </a:ln>
          </p:spPr>
        </p:cxnSp>
        <p:cxnSp>
          <p:nvCxnSpPr>
            <p:cNvPr id="116" name="Google Shape;116;p1"/>
            <p:cNvCxnSpPr/>
            <p:nvPr/>
          </p:nvCxnSpPr>
          <p:spPr>
            <a:xfrm rot="10800000">
              <a:off x="3653467" y="5261351"/>
              <a:ext cx="8255" cy="965017"/>
            </a:xfrm>
            <a:prstGeom prst="straightConnector1">
              <a:avLst/>
            </a:prstGeom>
            <a:noFill/>
            <a:ln cap="flat" cmpd="sng" w="19050">
              <a:solidFill>
                <a:schemeClr val="lt1"/>
              </a:solidFill>
              <a:prstDash val="solid"/>
              <a:miter lim="800000"/>
              <a:headEnd len="sm" w="sm" type="none"/>
              <a:tailEnd len="sm" w="sm" type="none"/>
            </a:ln>
          </p:spPr>
        </p:cxnSp>
        <p:cxnSp>
          <p:nvCxnSpPr>
            <p:cNvPr id="117" name="Google Shape;117;p1"/>
            <p:cNvCxnSpPr/>
            <p:nvPr/>
          </p:nvCxnSpPr>
          <p:spPr>
            <a:xfrm>
              <a:off x="6470802" y="6807737"/>
              <a:ext cx="7643" cy="942975"/>
            </a:xfrm>
            <a:prstGeom prst="straightConnector1">
              <a:avLst/>
            </a:prstGeom>
            <a:noFill/>
            <a:ln cap="flat" cmpd="sng" w="19050">
              <a:solidFill>
                <a:schemeClr val="lt1"/>
              </a:solidFill>
              <a:prstDash val="solid"/>
              <a:miter lim="800000"/>
              <a:headEnd len="sm" w="sm" type="none"/>
              <a:tailEnd len="sm" w="sm" type="none"/>
            </a:ln>
          </p:spPr>
        </p:cxnSp>
        <p:cxnSp>
          <p:nvCxnSpPr>
            <p:cNvPr id="118" name="Google Shape;118;p1"/>
            <p:cNvCxnSpPr/>
            <p:nvPr/>
          </p:nvCxnSpPr>
          <p:spPr>
            <a:xfrm rot="10800000">
              <a:off x="1301835" y="5261352"/>
              <a:ext cx="8255" cy="965017"/>
            </a:xfrm>
            <a:prstGeom prst="straightConnector1">
              <a:avLst/>
            </a:prstGeom>
            <a:noFill/>
            <a:ln cap="flat" cmpd="sng" w="19050">
              <a:solidFill>
                <a:schemeClr val="lt1"/>
              </a:solidFill>
              <a:prstDash val="solid"/>
              <a:miter lim="800000"/>
              <a:headEnd len="sm" w="sm" type="none"/>
              <a:tailEnd len="sm" w="sm" type="none"/>
            </a:ln>
          </p:spPr>
        </p:cxnSp>
        <p:cxnSp>
          <p:nvCxnSpPr>
            <p:cNvPr id="119" name="Google Shape;119;p1"/>
            <p:cNvCxnSpPr/>
            <p:nvPr/>
          </p:nvCxnSpPr>
          <p:spPr>
            <a:xfrm rot="10800000">
              <a:off x="1111586" y="3764800"/>
              <a:ext cx="8255" cy="965017"/>
            </a:xfrm>
            <a:prstGeom prst="straightConnector1">
              <a:avLst/>
            </a:prstGeom>
            <a:noFill/>
            <a:ln cap="flat" cmpd="sng" w="19050">
              <a:solidFill>
                <a:schemeClr val="lt1"/>
              </a:solidFill>
              <a:prstDash val="solid"/>
              <a:miter lim="800000"/>
              <a:headEnd len="sm" w="sm" type="none"/>
              <a:tailEnd len="sm" w="sm" type="none"/>
            </a:ln>
          </p:spPr>
        </p:cxnSp>
        <p:cxnSp>
          <p:nvCxnSpPr>
            <p:cNvPr id="120" name="Google Shape;120;p1"/>
            <p:cNvCxnSpPr/>
            <p:nvPr/>
          </p:nvCxnSpPr>
          <p:spPr>
            <a:xfrm flipH="1" rot="10800000">
              <a:off x="130451" y="5029899"/>
              <a:ext cx="933444" cy="1124"/>
            </a:xfrm>
            <a:prstGeom prst="straightConnector1">
              <a:avLst/>
            </a:prstGeom>
            <a:noFill/>
            <a:ln cap="flat" cmpd="sng" w="19050">
              <a:solidFill>
                <a:schemeClr val="lt1"/>
              </a:solidFill>
              <a:prstDash val="solid"/>
              <a:miter lim="800000"/>
              <a:headEnd len="sm" w="sm" type="none"/>
              <a:tailEnd len="sm" w="sm" type="none"/>
            </a:ln>
          </p:spPr>
        </p:cxnSp>
        <p:cxnSp>
          <p:nvCxnSpPr>
            <p:cNvPr id="121" name="Google Shape;121;p1"/>
            <p:cNvCxnSpPr/>
            <p:nvPr/>
          </p:nvCxnSpPr>
          <p:spPr>
            <a:xfrm rot="10800000">
              <a:off x="2739375" y="3786135"/>
              <a:ext cx="8255" cy="965017"/>
            </a:xfrm>
            <a:prstGeom prst="straightConnector1">
              <a:avLst/>
            </a:prstGeom>
            <a:noFill/>
            <a:ln cap="flat" cmpd="sng" w="19050">
              <a:solidFill>
                <a:schemeClr val="lt1"/>
              </a:solidFill>
              <a:prstDash val="solid"/>
              <a:miter lim="800000"/>
              <a:headEnd len="sm" w="sm" type="none"/>
              <a:tailEnd len="sm" w="sm" type="none"/>
            </a:ln>
          </p:spPr>
        </p:cxnSp>
        <p:cxnSp>
          <p:nvCxnSpPr>
            <p:cNvPr id="122" name="Google Shape;122;p1"/>
            <p:cNvCxnSpPr/>
            <p:nvPr/>
          </p:nvCxnSpPr>
          <p:spPr>
            <a:xfrm rot="10800000">
              <a:off x="5447462" y="2254835"/>
              <a:ext cx="8255" cy="965017"/>
            </a:xfrm>
            <a:prstGeom prst="straightConnector1">
              <a:avLst/>
            </a:prstGeom>
            <a:noFill/>
            <a:ln cap="flat" cmpd="sng" w="19050">
              <a:solidFill>
                <a:schemeClr val="lt1"/>
              </a:solidFill>
              <a:prstDash val="solid"/>
              <a:miter lim="800000"/>
              <a:headEnd len="sm" w="sm" type="none"/>
              <a:tailEnd len="sm" w="sm" type="none"/>
            </a:ln>
          </p:spPr>
        </p:cxnSp>
        <p:cxnSp>
          <p:nvCxnSpPr>
            <p:cNvPr id="123" name="Google Shape;123;p1"/>
            <p:cNvCxnSpPr/>
            <p:nvPr/>
          </p:nvCxnSpPr>
          <p:spPr>
            <a:xfrm flipH="1" rot="10800000">
              <a:off x="5593880" y="3505499"/>
              <a:ext cx="982699" cy="6797"/>
            </a:xfrm>
            <a:prstGeom prst="straightConnector1">
              <a:avLst/>
            </a:prstGeom>
            <a:noFill/>
            <a:ln cap="flat" cmpd="sng" w="19050">
              <a:solidFill>
                <a:schemeClr val="lt1"/>
              </a:solidFill>
              <a:prstDash val="solid"/>
              <a:miter lim="800000"/>
              <a:headEnd len="sm" w="sm" type="none"/>
              <a:tailEnd len="sm" w="sm" type="none"/>
            </a:ln>
          </p:spPr>
        </p:cxnSp>
        <p:cxnSp>
          <p:nvCxnSpPr>
            <p:cNvPr id="124" name="Google Shape;124;p1"/>
            <p:cNvCxnSpPr/>
            <p:nvPr/>
          </p:nvCxnSpPr>
          <p:spPr>
            <a:xfrm rot="10800000">
              <a:off x="4566402" y="2279582"/>
              <a:ext cx="8255" cy="965017"/>
            </a:xfrm>
            <a:prstGeom prst="straightConnector1">
              <a:avLst/>
            </a:prstGeom>
            <a:noFill/>
            <a:ln cap="flat" cmpd="sng" w="19050">
              <a:solidFill>
                <a:schemeClr val="lt1"/>
              </a:solidFill>
              <a:prstDash val="solid"/>
              <a:miter lim="800000"/>
              <a:headEnd len="sm" w="sm" type="none"/>
              <a:tailEnd len="sm" w="sm" type="none"/>
            </a:ln>
          </p:spPr>
        </p:cxnSp>
        <p:cxnSp>
          <p:nvCxnSpPr>
            <p:cNvPr id="125" name="Google Shape;125;p1"/>
            <p:cNvCxnSpPr/>
            <p:nvPr/>
          </p:nvCxnSpPr>
          <p:spPr>
            <a:xfrm rot="10800000">
              <a:off x="5447461" y="3829636"/>
              <a:ext cx="8255" cy="965017"/>
            </a:xfrm>
            <a:prstGeom prst="straightConnector1">
              <a:avLst/>
            </a:prstGeom>
            <a:noFill/>
            <a:ln cap="flat" cmpd="sng" w="19050">
              <a:solidFill>
                <a:schemeClr val="lt1"/>
              </a:solidFill>
              <a:prstDash val="solid"/>
              <a:miter lim="800000"/>
              <a:headEnd len="sm" w="sm" type="none"/>
              <a:tailEnd len="sm" w="sm" type="none"/>
            </a:ln>
          </p:spPr>
        </p:cxnSp>
        <p:cxnSp>
          <p:nvCxnSpPr>
            <p:cNvPr id="126" name="Google Shape;126;p1"/>
            <p:cNvCxnSpPr/>
            <p:nvPr/>
          </p:nvCxnSpPr>
          <p:spPr>
            <a:xfrm flipH="1" rot="10800000">
              <a:off x="157536" y="2093704"/>
              <a:ext cx="982699" cy="6797"/>
            </a:xfrm>
            <a:prstGeom prst="straightConnector1">
              <a:avLst/>
            </a:prstGeom>
            <a:noFill/>
            <a:ln cap="flat" cmpd="sng" w="19050">
              <a:solidFill>
                <a:schemeClr val="lt1"/>
              </a:solidFill>
              <a:prstDash val="solid"/>
              <a:miter lim="800000"/>
              <a:headEnd len="sm" w="sm" type="none"/>
              <a:tailEnd len="sm" w="sm" type="none"/>
            </a:ln>
          </p:spPr>
        </p:cxnSp>
        <p:cxnSp>
          <p:nvCxnSpPr>
            <p:cNvPr id="127" name="Google Shape;127;p1"/>
            <p:cNvCxnSpPr/>
            <p:nvPr/>
          </p:nvCxnSpPr>
          <p:spPr>
            <a:xfrm rot="10800000">
              <a:off x="1139568" y="843585"/>
              <a:ext cx="8255" cy="965017"/>
            </a:xfrm>
            <a:prstGeom prst="straightConnector1">
              <a:avLst/>
            </a:prstGeom>
            <a:noFill/>
            <a:ln cap="flat" cmpd="sng" w="19050">
              <a:solidFill>
                <a:schemeClr val="lt1"/>
              </a:solidFill>
              <a:prstDash val="solid"/>
              <a:miter lim="800000"/>
              <a:headEnd len="sm" w="sm" type="none"/>
              <a:tailEnd len="sm" w="sm" type="none"/>
            </a:ln>
          </p:spPr>
        </p:cxnSp>
        <p:cxnSp>
          <p:nvCxnSpPr>
            <p:cNvPr id="128" name="Google Shape;128;p1"/>
            <p:cNvCxnSpPr/>
            <p:nvPr/>
          </p:nvCxnSpPr>
          <p:spPr>
            <a:xfrm rot="10800000">
              <a:off x="2493449" y="791747"/>
              <a:ext cx="8255" cy="965017"/>
            </a:xfrm>
            <a:prstGeom prst="straightConnector1">
              <a:avLst/>
            </a:prstGeom>
            <a:noFill/>
            <a:ln cap="flat" cmpd="sng" w="19050">
              <a:solidFill>
                <a:schemeClr val="lt1"/>
              </a:solidFill>
              <a:prstDash val="solid"/>
              <a:miter lim="800000"/>
              <a:headEnd len="sm" w="sm" type="none"/>
              <a:tailEnd len="sm" w="sm" type="none"/>
            </a:ln>
          </p:spPr>
        </p:cxnSp>
        <p:cxnSp>
          <p:nvCxnSpPr>
            <p:cNvPr id="129" name="Google Shape;129;p1"/>
            <p:cNvCxnSpPr/>
            <p:nvPr/>
          </p:nvCxnSpPr>
          <p:spPr>
            <a:xfrm rot="10800000">
              <a:off x="2800418" y="850144"/>
              <a:ext cx="8255" cy="965017"/>
            </a:xfrm>
            <a:prstGeom prst="straightConnector1">
              <a:avLst/>
            </a:prstGeom>
            <a:noFill/>
            <a:ln cap="flat" cmpd="sng" w="19050">
              <a:solidFill>
                <a:schemeClr val="lt1"/>
              </a:solidFill>
              <a:prstDash val="solid"/>
              <a:miter lim="800000"/>
              <a:headEnd len="sm" w="sm" type="none"/>
              <a:tailEnd len="sm" w="sm" type="none"/>
            </a:ln>
          </p:spPr>
        </p:cxnSp>
        <p:sp>
          <p:nvSpPr>
            <p:cNvPr id="130" name="Google Shape;130;p1"/>
            <p:cNvSpPr txBox="1"/>
            <p:nvPr/>
          </p:nvSpPr>
          <p:spPr>
            <a:xfrm>
              <a:off x="2802022" y="8246841"/>
              <a:ext cx="146912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en-GB" sz="800" u="none" cap="none" strike="noStrike">
                  <a:solidFill>
                    <a:srgbClr val="FEE599"/>
                  </a:solidFill>
                  <a:latin typeface="Arial"/>
                  <a:ea typeface="Arial"/>
                  <a:cs typeface="Arial"/>
                  <a:sym typeface="Arial"/>
                </a:rPr>
                <a:t>Autumn Term 1</a:t>
              </a:r>
              <a:endParaRPr b="1" i="0" sz="800" u="none" cap="none" strike="noStrike">
                <a:solidFill>
                  <a:srgbClr val="FEE599"/>
                </a:solidFill>
                <a:latin typeface="Arial"/>
                <a:ea typeface="Arial"/>
                <a:cs typeface="Arial"/>
                <a:sym typeface="Arial"/>
              </a:endParaRPr>
            </a:p>
          </p:txBody>
        </p:sp>
        <p:sp>
          <p:nvSpPr>
            <p:cNvPr id="131" name="Google Shape;131;p1"/>
            <p:cNvSpPr txBox="1"/>
            <p:nvPr/>
          </p:nvSpPr>
          <p:spPr>
            <a:xfrm>
              <a:off x="1983334" y="8261945"/>
              <a:ext cx="1156063"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en-GB" sz="800" u="none" cap="none" strike="noStrike">
                  <a:solidFill>
                    <a:srgbClr val="FEE599"/>
                  </a:solidFill>
                  <a:latin typeface="Arial"/>
                  <a:ea typeface="Arial"/>
                  <a:cs typeface="Arial"/>
                  <a:sym typeface="Arial"/>
                </a:rPr>
                <a:t>Autumn Term 2</a:t>
              </a:r>
              <a:endParaRPr b="1" i="0" sz="800" u="none" cap="none" strike="noStrike">
                <a:solidFill>
                  <a:srgbClr val="FEE599"/>
                </a:solidFill>
                <a:latin typeface="Arial"/>
                <a:ea typeface="Arial"/>
                <a:cs typeface="Arial"/>
                <a:sym typeface="Arial"/>
              </a:endParaRPr>
            </a:p>
          </p:txBody>
        </p:sp>
        <p:sp>
          <p:nvSpPr>
            <p:cNvPr id="132" name="Google Shape;132;p1"/>
            <p:cNvSpPr txBox="1"/>
            <p:nvPr/>
          </p:nvSpPr>
          <p:spPr>
            <a:xfrm>
              <a:off x="1301834" y="5315564"/>
              <a:ext cx="987820" cy="2154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00"/>
                <a:buFont typeface="Arial"/>
                <a:buNone/>
              </a:pPr>
              <a:r>
                <a:rPr b="1" i="0" lang="en-GB" sz="800" u="none" cap="none" strike="noStrike">
                  <a:solidFill>
                    <a:srgbClr val="FEE599"/>
                  </a:solidFill>
                  <a:latin typeface="Arial"/>
                  <a:ea typeface="Arial"/>
                  <a:cs typeface="Arial"/>
                  <a:sym typeface="Arial"/>
                </a:rPr>
                <a:t>Autumn Term 1</a:t>
              </a:r>
              <a:endParaRPr b="1" i="0" sz="800" u="none" cap="none" strike="noStrike">
                <a:solidFill>
                  <a:srgbClr val="FEE599"/>
                </a:solidFill>
                <a:latin typeface="Arial"/>
                <a:ea typeface="Arial"/>
                <a:cs typeface="Arial"/>
                <a:sym typeface="Arial"/>
              </a:endParaRPr>
            </a:p>
          </p:txBody>
        </p:sp>
        <p:sp>
          <p:nvSpPr>
            <p:cNvPr id="133" name="Google Shape;133;p1"/>
            <p:cNvSpPr txBox="1"/>
            <p:nvPr/>
          </p:nvSpPr>
          <p:spPr>
            <a:xfrm>
              <a:off x="154584" y="5086547"/>
              <a:ext cx="960946"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en-GB" sz="800" u="none" cap="none" strike="noStrike">
                  <a:solidFill>
                    <a:srgbClr val="FEE599"/>
                  </a:solidFill>
                  <a:latin typeface="Arial"/>
                  <a:ea typeface="Arial"/>
                  <a:cs typeface="Arial"/>
                  <a:sym typeface="Arial"/>
                </a:rPr>
                <a:t>Autumn Term 2</a:t>
              </a:r>
              <a:endParaRPr b="1" i="0" sz="800" u="none" cap="none" strike="noStrike">
                <a:solidFill>
                  <a:srgbClr val="FEE599"/>
                </a:solidFill>
                <a:latin typeface="Arial"/>
                <a:ea typeface="Arial"/>
                <a:cs typeface="Arial"/>
                <a:sym typeface="Arial"/>
              </a:endParaRPr>
            </a:p>
          </p:txBody>
        </p:sp>
        <p:sp>
          <p:nvSpPr>
            <p:cNvPr id="134" name="Google Shape;134;p1"/>
            <p:cNvSpPr txBox="1"/>
            <p:nvPr/>
          </p:nvSpPr>
          <p:spPr>
            <a:xfrm>
              <a:off x="838431" y="3846917"/>
              <a:ext cx="1331634"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en-GB" sz="800" u="none" cap="none" strike="noStrike">
                  <a:solidFill>
                    <a:srgbClr val="FEE599"/>
                  </a:solidFill>
                  <a:latin typeface="Arial"/>
                  <a:ea typeface="Arial"/>
                  <a:cs typeface="Arial"/>
                  <a:sym typeface="Arial"/>
                </a:rPr>
                <a:t>Spring Term 2</a:t>
              </a:r>
              <a:endParaRPr b="1" i="0" sz="800" u="none" cap="none" strike="noStrike">
                <a:solidFill>
                  <a:srgbClr val="FEE599"/>
                </a:solidFill>
                <a:latin typeface="Arial"/>
                <a:ea typeface="Arial"/>
                <a:cs typeface="Arial"/>
                <a:sym typeface="Arial"/>
              </a:endParaRPr>
            </a:p>
          </p:txBody>
        </p:sp>
        <p:sp>
          <p:nvSpPr>
            <p:cNvPr id="135" name="Google Shape;135;p1"/>
            <p:cNvSpPr txBox="1"/>
            <p:nvPr/>
          </p:nvSpPr>
          <p:spPr>
            <a:xfrm>
              <a:off x="1831464" y="3836435"/>
              <a:ext cx="985412"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en-GB" sz="800" u="none" cap="none" strike="noStrike">
                  <a:solidFill>
                    <a:srgbClr val="FEE599"/>
                  </a:solidFill>
                  <a:latin typeface="Arial"/>
                  <a:ea typeface="Arial"/>
                  <a:cs typeface="Arial"/>
                  <a:sym typeface="Arial"/>
                </a:rPr>
                <a:t>Summer Term 1</a:t>
              </a:r>
              <a:endParaRPr b="1" i="0" sz="800" u="none" cap="none" strike="noStrike">
                <a:solidFill>
                  <a:srgbClr val="FEE599"/>
                </a:solidFill>
                <a:latin typeface="Arial"/>
                <a:ea typeface="Arial"/>
                <a:cs typeface="Arial"/>
                <a:sym typeface="Arial"/>
              </a:endParaRPr>
            </a:p>
          </p:txBody>
        </p:sp>
        <p:sp>
          <p:nvSpPr>
            <p:cNvPr id="136" name="Google Shape;136;p1"/>
            <p:cNvSpPr txBox="1"/>
            <p:nvPr/>
          </p:nvSpPr>
          <p:spPr>
            <a:xfrm>
              <a:off x="4255051" y="3823687"/>
              <a:ext cx="1215361"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en-GB" sz="800" u="none" cap="none" strike="noStrike">
                  <a:solidFill>
                    <a:schemeClr val="dk1"/>
                  </a:solidFill>
                  <a:latin typeface="Arial"/>
                  <a:ea typeface="Arial"/>
                  <a:cs typeface="Arial"/>
                  <a:sym typeface="Arial"/>
                </a:rPr>
                <a:t>Autumn Term 1</a:t>
              </a:r>
              <a:endParaRPr b="1" i="0" sz="700" u="none" cap="none" strike="noStrike">
                <a:solidFill>
                  <a:schemeClr val="dk1"/>
                </a:solidFill>
                <a:latin typeface="Arial"/>
                <a:ea typeface="Arial"/>
                <a:cs typeface="Arial"/>
                <a:sym typeface="Arial"/>
              </a:endParaRPr>
            </a:p>
          </p:txBody>
        </p:sp>
        <p:sp>
          <p:nvSpPr>
            <p:cNvPr id="137" name="Google Shape;137;p1"/>
            <p:cNvSpPr txBox="1"/>
            <p:nvPr/>
          </p:nvSpPr>
          <p:spPr>
            <a:xfrm>
              <a:off x="5407030" y="2349609"/>
              <a:ext cx="100573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en-GB" sz="800" u="none" cap="none" strike="noStrike">
                  <a:solidFill>
                    <a:schemeClr val="dk1"/>
                  </a:solidFill>
                  <a:latin typeface="Arial"/>
                  <a:ea typeface="Arial"/>
                  <a:cs typeface="Arial"/>
                  <a:sym typeface="Arial"/>
                </a:rPr>
                <a:t>Spring Term 1</a:t>
              </a:r>
              <a:endParaRPr b="1" i="0" sz="700" u="none" cap="none" strike="noStrike">
                <a:solidFill>
                  <a:schemeClr val="dk1"/>
                </a:solidFill>
                <a:latin typeface="Arial"/>
                <a:ea typeface="Arial"/>
                <a:cs typeface="Arial"/>
                <a:sym typeface="Arial"/>
              </a:endParaRPr>
            </a:p>
          </p:txBody>
        </p:sp>
        <p:sp>
          <p:nvSpPr>
            <p:cNvPr id="138" name="Google Shape;138;p1"/>
            <p:cNvSpPr txBox="1"/>
            <p:nvPr/>
          </p:nvSpPr>
          <p:spPr>
            <a:xfrm>
              <a:off x="3600319" y="2329970"/>
              <a:ext cx="1021091"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en-GB" sz="800" u="none" cap="none" strike="noStrike">
                  <a:solidFill>
                    <a:schemeClr val="dk1"/>
                  </a:solidFill>
                  <a:latin typeface="Arial"/>
                  <a:ea typeface="Arial"/>
                  <a:cs typeface="Arial"/>
                  <a:sym typeface="Arial"/>
                </a:rPr>
                <a:t>Summer Term 1</a:t>
              </a:r>
              <a:endParaRPr b="1" i="0" sz="800" u="none" cap="none" strike="noStrike">
                <a:solidFill>
                  <a:schemeClr val="dk1"/>
                </a:solidFill>
                <a:latin typeface="Arial"/>
                <a:ea typeface="Arial"/>
                <a:cs typeface="Arial"/>
                <a:sym typeface="Arial"/>
              </a:endParaRPr>
            </a:p>
          </p:txBody>
        </p:sp>
        <p:sp>
          <p:nvSpPr>
            <p:cNvPr id="139" name="Google Shape;139;p1"/>
            <p:cNvSpPr txBox="1"/>
            <p:nvPr/>
          </p:nvSpPr>
          <p:spPr>
            <a:xfrm>
              <a:off x="2593830" y="2337024"/>
              <a:ext cx="118653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en-GB" sz="800" u="none" cap="none" strike="noStrike">
                  <a:solidFill>
                    <a:schemeClr val="dk1"/>
                  </a:solidFill>
                  <a:latin typeface="Arial"/>
                  <a:ea typeface="Arial"/>
                  <a:cs typeface="Arial"/>
                  <a:sym typeface="Arial"/>
                </a:rPr>
                <a:t>Summer Term 2</a:t>
              </a:r>
              <a:endParaRPr b="1" i="0" sz="800" u="none" cap="none" strike="noStrike">
                <a:solidFill>
                  <a:schemeClr val="dk1"/>
                </a:solidFill>
                <a:latin typeface="Arial"/>
                <a:ea typeface="Arial"/>
                <a:cs typeface="Arial"/>
                <a:sym typeface="Arial"/>
              </a:endParaRPr>
            </a:p>
          </p:txBody>
        </p:sp>
        <p:sp>
          <p:nvSpPr>
            <p:cNvPr id="140" name="Google Shape;140;p1"/>
            <p:cNvSpPr txBox="1"/>
            <p:nvPr/>
          </p:nvSpPr>
          <p:spPr>
            <a:xfrm>
              <a:off x="119640" y="2067911"/>
              <a:ext cx="973140"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en-GB" sz="800" u="none" cap="none" strike="noStrike">
                  <a:solidFill>
                    <a:srgbClr val="FEE599"/>
                  </a:solidFill>
                  <a:latin typeface="Arial"/>
                  <a:ea typeface="Arial"/>
                  <a:cs typeface="Arial"/>
                  <a:sym typeface="Arial"/>
                </a:rPr>
                <a:t>Autumn Term</a:t>
              </a:r>
              <a:endParaRPr b="1" i="0" sz="700" u="none" cap="none" strike="noStrike">
                <a:solidFill>
                  <a:srgbClr val="FEE599"/>
                </a:solidFill>
                <a:latin typeface="Arial"/>
                <a:ea typeface="Arial"/>
                <a:cs typeface="Arial"/>
                <a:sym typeface="Arial"/>
              </a:endParaRPr>
            </a:p>
          </p:txBody>
        </p:sp>
        <p:cxnSp>
          <p:nvCxnSpPr>
            <p:cNvPr id="141" name="Google Shape;141;p1"/>
            <p:cNvCxnSpPr/>
            <p:nvPr/>
          </p:nvCxnSpPr>
          <p:spPr>
            <a:xfrm rot="10800000">
              <a:off x="3673920" y="2314492"/>
              <a:ext cx="8255" cy="965017"/>
            </a:xfrm>
            <a:prstGeom prst="straightConnector1">
              <a:avLst/>
            </a:prstGeom>
            <a:noFill/>
            <a:ln cap="flat" cmpd="sng" w="19050">
              <a:solidFill>
                <a:schemeClr val="lt1"/>
              </a:solidFill>
              <a:prstDash val="solid"/>
              <a:miter lim="800000"/>
              <a:headEnd len="sm" w="sm" type="none"/>
              <a:tailEnd len="sm" w="sm" type="none"/>
            </a:ln>
          </p:spPr>
        </p:cxnSp>
        <p:sp>
          <p:nvSpPr>
            <p:cNvPr id="142" name="Google Shape;142;p1"/>
            <p:cNvSpPr txBox="1"/>
            <p:nvPr/>
          </p:nvSpPr>
          <p:spPr>
            <a:xfrm>
              <a:off x="1309394" y="844898"/>
              <a:ext cx="957057" cy="215444"/>
            </a:xfrm>
            <a:prstGeom prst="rect">
              <a:avLst/>
            </a:prstGeom>
            <a:solidFill>
              <a:srgbClr val="1F3864"/>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en-GB" sz="800" u="none" cap="none" strike="noStrike">
                  <a:solidFill>
                    <a:srgbClr val="FEE599"/>
                  </a:solidFill>
                  <a:latin typeface="Arial"/>
                  <a:ea typeface="Arial"/>
                  <a:cs typeface="Arial"/>
                  <a:sym typeface="Arial"/>
                </a:rPr>
                <a:t>Spring Term 2</a:t>
              </a:r>
              <a:endParaRPr b="1" i="0" sz="700" u="none" cap="none" strike="noStrike">
                <a:solidFill>
                  <a:srgbClr val="FEE599"/>
                </a:solidFill>
                <a:latin typeface="Arial"/>
                <a:ea typeface="Arial"/>
                <a:cs typeface="Arial"/>
                <a:sym typeface="Arial"/>
              </a:endParaRPr>
            </a:p>
          </p:txBody>
        </p:sp>
        <p:sp>
          <p:nvSpPr>
            <p:cNvPr id="143" name="Google Shape;143;p1"/>
            <p:cNvSpPr txBox="1"/>
            <p:nvPr/>
          </p:nvSpPr>
          <p:spPr>
            <a:xfrm rot="-5400000">
              <a:off x="2282951" y="1125845"/>
              <a:ext cx="744110"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FFD966"/>
                  </a:solidFill>
                  <a:latin typeface="Arial"/>
                  <a:ea typeface="Arial"/>
                  <a:cs typeface="Arial"/>
                  <a:sym typeface="Arial"/>
                </a:rPr>
                <a:t>Exams</a:t>
              </a:r>
              <a:endParaRPr b="0" i="0" sz="1400" u="none" cap="none" strike="noStrike">
                <a:solidFill>
                  <a:srgbClr val="000000"/>
                </a:solidFill>
                <a:latin typeface="Arial"/>
                <a:ea typeface="Arial"/>
                <a:cs typeface="Arial"/>
                <a:sym typeface="Arial"/>
              </a:endParaRPr>
            </a:p>
          </p:txBody>
        </p:sp>
        <p:sp>
          <p:nvSpPr>
            <p:cNvPr id="144" name="Google Shape;144;p1"/>
            <p:cNvSpPr txBox="1"/>
            <p:nvPr/>
          </p:nvSpPr>
          <p:spPr>
            <a:xfrm>
              <a:off x="408229" y="3264144"/>
              <a:ext cx="480523" cy="24622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chemeClr val="lt1"/>
                  </a:solidFill>
                  <a:latin typeface="Arial"/>
                  <a:ea typeface="Arial"/>
                  <a:cs typeface="Arial"/>
                  <a:sym typeface="Arial"/>
                </a:rPr>
                <a:t>5&amp;6</a:t>
              </a:r>
              <a:endParaRPr b="0" i="0" sz="1400" u="none" cap="none" strike="noStrike">
                <a:solidFill>
                  <a:srgbClr val="000000"/>
                </a:solidFill>
                <a:latin typeface="Arial"/>
                <a:ea typeface="Arial"/>
                <a:cs typeface="Arial"/>
                <a:sym typeface="Arial"/>
              </a:endParaRPr>
            </a:p>
          </p:txBody>
        </p:sp>
        <p:sp>
          <p:nvSpPr>
            <p:cNvPr id="145" name="Google Shape;145;p1"/>
            <p:cNvSpPr/>
            <p:nvPr/>
          </p:nvSpPr>
          <p:spPr>
            <a:xfrm rot="-5400000">
              <a:off x="1557902" y="1198180"/>
              <a:ext cx="648633" cy="1592193"/>
            </a:xfrm>
            <a:prstGeom prst="uturnArrow">
              <a:avLst>
                <a:gd fmla="val 3132" name="adj1"/>
                <a:gd fmla="val 14243" name="adj2"/>
                <a:gd fmla="val 27674" name="adj3"/>
                <a:gd fmla="val 26277" name="adj4"/>
                <a:gd fmla="val 100000" name="adj5"/>
              </a:avLst>
            </a:prstGeom>
            <a:solidFill>
              <a:schemeClr val="dk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146" name="Google Shape;146;p1"/>
            <p:cNvGrpSpPr/>
            <p:nvPr/>
          </p:nvGrpSpPr>
          <p:grpSpPr>
            <a:xfrm>
              <a:off x="1644878" y="2354362"/>
              <a:ext cx="782691" cy="800918"/>
              <a:chOff x="1546509" y="2286900"/>
              <a:chExt cx="952500" cy="942975"/>
            </a:xfrm>
          </p:grpSpPr>
          <p:sp>
            <p:nvSpPr>
              <p:cNvPr id="147" name="Google Shape;147;p1"/>
              <p:cNvSpPr/>
              <p:nvPr/>
            </p:nvSpPr>
            <p:spPr>
              <a:xfrm>
                <a:off x="1546509" y="2286900"/>
                <a:ext cx="952500" cy="942975"/>
              </a:xfrm>
              <a:prstGeom prst="ellipse">
                <a:avLst/>
              </a:prstGeom>
              <a:solidFill>
                <a:srgbClr val="FFD966"/>
              </a:solidFill>
              <a:ln cap="flat" cmpd="sng" w="7620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The Foregen Rough One Regular" id="148" name="Google Shape;148;p1"/>
              <p:cNvPicPr preferRelativeResize="0"/>
              <p:nvPr/>
            </p:nvPicPr>
            <p:blipFill rotWithShape="1">
              <a:blip r:embed="rId8">
                <a:alphaModFix/>
              </a:blip>
              <a:srcRect b="0" l="0" r="0" t="0"/>
              <a:stretch/>
            </p:blipFill>
            <p:spPr>
              <a:xfrm>
                <a:off x="1883863" y="2746936"/>
                <a:ext cx="228600" cy="371475"/>
              </a:xfrm>
              <a:prstGeom prst="rect">
                <a:avLst/>
              </a:prstGeom>
              <a:noFill/>
              <a:ln>
                <a:noFill/>
              </a:ln>
            </p:spPr>
          </p:pic>
          <p:pic>
            <p:nvPicPr>
              <p:cNvPr descr="The Foregen Rough One Regular" id="149" name="Google Shape;149;p1"/>
              <p:cNvPicPr preferRelativeResize="0"/>
              <p:nvPr/>
            </p:nvPicPr>
            <p:blipFill rotWithShape="1">
              <a:blip r:embed="rId6">
                <a:alphaModFix/>
              </a:blip>
              <a:srcRect b="0" l="0" r="0" t="0"/>
              <a:stretch/>
            </p:blipFill>
            <p:spPr>
              <a:xfrm>
                <a:off x="1775035" y="2444489"/>
                <a:ext cx="494393" cy="202961"/>
              </a:xfrm>
              <a:prstGeom prst="rect">
                <a:avLst/>
              </a:prstGeom>
              <a:noFill/>
              <a:ln>
                <a:noFill/>
              </a:ln>
            </p:spPr>
          </p:pic>
        </p:grpSp>
        <p:sp>
          <p:nvSpPr>
            <p:cNvPr id="150" name="Google Shape;150;p1"/>
            <p:cNvSpPr/>
            <p:nvPr/>
          </p:nvSpPr>
          <p:spPr>
            <a:xfrm flipH="1" rot="9668768">
              <a:off x="5036881" y="2248355"/>
              <a:ext cx="879863" cy="881225"/>
            </a:xfrm>
            <a:prstGeom prst="arc">
              <a:avLst>
                <a:gd fmla="val 1674584" name="adj1"/>
                <a:gd fmla="val 7283462" name="adj2"/>
              </a:avLst>
            </a:prstGeom>
            <a:noFill/>
            <a:ln cap="flat" cmpd="sng" w="12700">
              <a:solidFill>
                <a:schemeClr val="dk1"/>
              </a:solidFill>
              <a:prstDash val="solid"/>
              <a:miter lim="800000"/>
              <a:headEnd len="med" w="med" type="oval"/>
              <a:tailEnd len="med" w="med" type="triangl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1" name="Google Shape;151;p1"/>
            <p:cNvSpPr/>
            <p:nvPr/>
          </p:nvSpPr>
          <p:spPr>
            <a:xfrm rot="2549732">
              <a:off x="357373" y="6831091"/>
              <a:ext cx="1207125" cy="1235860"/>
            </a:xfrm>
            <a:prstGeom prst="arc">
              <a:avLst>
                <a:gd fmla="val 3293760" name="adj1"/>
                <a:gd fmla="val 6114740" name="adj2"/>
              </a:avLst>
            </a:prstGeom>
            <a:noFill/>
            <a:ln cap="flat" cmpd="sng" w="28575">
              <a:solidFill>
                <a:srgbClr val="0070C0"/>
              </a:solidFill>
              <a:prstDash val="dash"/>
              <a:miter lim="800000"/>
              <a:headEnd len="med" w="med" type="oval"/>
              <a:tailEnd len="med" w="med" type="triangl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2" name="Google Shape;152;p1"/>
            <p:cNvSpPr/>
            <p:nvPr/>
          </p:nvSpPr>
          <p:spPr>
            <a:xfrm flipH="1" rot="-10043832">
              <a:off x="2327028" y="8097577"/>
              <a:ext cx="1207125" cy="1235860"/>
            </a:xfrm>
            <a:prstGeom prst="arc">
              <a:avLst>
                <a:gd fmla="val 3606572" name="adj1"/>
                <a:gd fmla="val 6114740" name="adj2"/>
              </a:avLst>
            </a:prstGeom>
            <a:noFill/>
            <a:ln cap="flat" cmpd="sng" w="28575">
              <a:solidFill>
                <a:srgbClr val="0070C0"/>
              </a:solidFill>
              <a:prstDash val="dash"/>
              <a:miter lim="800000"/>
              <a:headEnd len="med" w="med" type="oval"/>
              <a:tailEnd len="med" w="med" type="triangl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3" name="Google Shape;153;p1"/>
            <p:cNvSpPr/>
            <p:nvPr/>
          </p:nvSpPr>
          <p:spPr>
            <a:xfrm flipH="1" rot="661056">
              <a:off x="4076850" y="6563975"/>
              <a:ext cx="1207125" cy="1235860"/>
            </a:xfrm>
            <a:prstGeom prst="arc">
              <a:avLst>
                <a:gd fmla="val 3392419" name="adj1"/>
                <a:gd fmla="val 8113539" name="adj2"/>
              </a:avLst>
            </a:prstGeom>
            <a:noFill/>
            <a:ln cap="flat" cmpd="sng" w="28575">
              <a:solidFill>
                <a:srgbClr val="BF9000"/>
              </a:solidFill>
              <a:prstDash val="dash"/>
              <a:miter lim="800000"/>
              <a:headEnd len="med" w="med" type="oval"/>
              <a:tailEnd len="med" w="med" type="triangl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4" name="Google Shape;154;p1"/>
            <p:cNvSpPr/>
            <p:nvPr/>
          </p:nvSpPr>
          <p:spPr>
            <a:xfrm flipH="1" rot="-3036443">
              <a:off x="5460143" y="6221219"/>
              <a:ext cx="1207125" cy="1235860"/>
            </a:xfrm>
            <a:prstGeom prst="arc">
              <a:avLst>
                <a:gd fmla="val 3361981" name="adj1"/>
                <a:gd fmla="val 6114740" name="adj2"/>
              </a:avLst>
            </a:prstGeom>
            <a:noFill/>
            <a:ln cap="flat" cmpd="sng" w="28575">
              <a:solidFill>
                <a:srgbClr val="BF9000"/>
              </a:solidFill>
              <a:prstDash val="dash"/>
              <a:miter lim="800000"/>
              <a:headEnd len="med" w="med" type="oval"/>
              <a:tailEnd len="med" w="med" type="triangl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5" name="Google Shape;155;p1"/>
            <p:cNvSpPr/>
            <p:nvPr/>
          </p:nvSpPr>
          <p:spPr>
            <a:xfrm flipH="1" rot="-3660693">
              <a:off x="5368568" y="4475499"/>
              <a:ext cx="1207125" cy="1235860"/>
            </a:xfrm>
            <a:prstGeom prst="arc">
              <a:avLst>
                <a:gd fmla="val 3374889" name="adj1"/>
                <a:gd fmla="val 6114740" name="adj2"/>
              </a:avLst>
            </a:prstGeom>
            <a:noFill/>
            <a:ln cap="flat" cmpd="sng" w="28575">
              <a:solidFill>
                <a:srgbClr val="BF9000"/>
              </a:solidFill>
              <a:prstDash val="dash"/>
              <a:miter lim="800000"/>
              <a:headEnd len="med" w="med" type="oval"/>
              <a:tailEnd len="med" w="med" type="triangl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6" name="Google Shape;156;p1"/>
            <p:cNvSpPr/>
            <p:nvPr/>
          </p:nvSpPr>
          <p:spPr>
            <a:xfrm>
              <a:off x="479787" y="5157349"/>
              <a:ext cx="1207125" cy="1235860"/>
            </a:xfrm>
            <a:prstGeom prst="arc">
              <a:avLst>
                <a:gd fmla="val 1941283" name="adj1"/>
                <a:gd fmla="val 6114740" name="adj2"/>
              </a:avLst>
            </a:prstGeom>
            <a:noFill/>
            <a:ln cap="flat" cmpd="sng" w="28575">
              <a:solidFill>
                <a:srgbClr val="0070C0"/>
              </a:solidFill>
              <a:prstDash val="dash"/>
              <a:miter lim="800000"/>
              <a:headEnd len="med" w="med" type="oval"/>
              <a:tailEnd len="med" w="med" type="triangl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7" name="Google Shape;157;p1"/>
            <p:cNvSpPr/>
            <p:nvPr/>
          </p:nvSpPr>
          <p:spPr>
            <a:xfrm rot="-880697">
              <a:off x="2765617" y="2149044"/>
              <a:ext cx="1207125" cy="1235860"/>
            </a:xfrm>
            <a:prstGeom prst="arc">
              <a:avLst>
                <a:gd fmla="val 3370634" name="adj1"/>
                <a:gd fmla="val 6114740" name="adj2"/>
              </a:avLst>
            </a:prstGeom>
            <a:noFill/>
            <a:ln cap="flat" cmpd="sng" w="28575">
              <a:solidFill>
                <a:srgbClr val="0070C0"/>
              </a:solidFill>
              <a:prstDash val="dash"/>
              <a:miter lim="800000"/>
              <a:headEnd len="med" w="med" type="oval"/>
              <a:tailEnd len="med" w="med" type="triangl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8" name="Google Shape;158;p1"/>
            <p:cNvSpPr txBox="1"/>
            <p:nvPr/>
          </p:nvSpPr>
          <p:spPr>
            <a:xfrm>
              <a:off x="3146282" y="8408646"/>
              <a:ext cx="1014370" cy="523220"/>
            </a:xfrm>
            <a:prstGeom prst="rect">
              <a:avLst/>
            </a:prstGeom>
            <a:noFill/>
            <a:ln>
              <a:noFill/>
            </a:ln>
          </p:spPr>
          <p:txBody>
            <a:bodyPr anchorCtr="0" anchor="t" bIns="45700" lIns="91425" spcFirstLastPara="1" rIns="91425" wrap="square" tIns="45700">
              <a:spAutoFit/>
            </a:bodyPr>
            <a:lstStyle/>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Sequences</a:t>
              </a:r>
              <a:endParaRPr b="0" i="0" sz="1400" u="none" cap="none" strike="noStrike">
                <a:solidFill>
                  <a:srgbClr val="000000"/>
                </a:solidFill>
                <a:latin typeface="Arial"/>
                <a:ea typeface="Arial"/>
                <a:cs typeface="Arial"/>
                <a:sym typeface="Arial"/>
              </a:endParaRPr>
            </a:p>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Algebraic Notation</a:t>
              </a:r>
              <a:endParaRPr b="0" i="0" sz="1400" u="none" cap="none" strike="noStrike">
                <a:solidFill>
                  <a:srgbClr val="000000"/>
                </a:solidFill>
                <a:latin typeface="Arial"/>
                <a:ea typeface="Arial"/>
                <a:cs typeface="Arial"/>
                <a:sym typeface="Arial"/>
              </a:endParaRPr>
            </a:p>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Equality &amp; Equivalence</a:t>
              </a:r>
              <a:endParaRPr b="0" i="0" sz="700" u="none" cap="none" strike="noStrike">
                <a:solidFill>
                  <a:schemeClr val="lt1"/>
                </a:solidFill>
                <a:latin typeface="Arial"/>
                <a:ea typeface="Arial"/>
                <a:cs typeface="Arial"/>
                <a:sym typeface="Arial"/>
              </a:endParaRPr>
            </a:p>
          </p:txBody>
        </p:sp>
        <p:sp>
          <p:nvSpPr>
            <p:cNvPr id="159" name="Google Shape;159;p1"/>
            <p:cNvSpPr txBox="1"/>
            <p:nvPr/>
          </p:nvSpPr>
          <p:spPr>
            <a:xfrm>
              <a:off x="2110182" y="8455723"/>
              <a:ext cx="1082436" cy="630942"/>
            </a:xfrm>
            <a:prstGeom prst="rect">
              <a:avLst/>
            </a:prstGeom>
            <a:noFill/>
            <a:ln>
              <a:noFill/>
            </a:ln>
          </p:spPr>
          <p:txBody>
            <a:bodyPr anchorCtr="0" anchor="t" bIns="45700" lIns="91425" spcFirstLastPara="1" rIns="91425" wrap="square" tIns="45700">
              <a:spAutoFit/>
            </a:bodyPr>
            <a:lstStyle/>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Place Value</a:t>
              </a:r>
              <a:endParaRPr b="0" i="0" sz="700" u="none" cap="none" strike="noStrike">
                <a:solidFill>
                  <a:schemeClr val="lt1"/>
                </a:solidFill>
                <a:latin typeface="Arial"/>
                <a:ea typeface="Arial"/>
                <a:cs typeface="Arial"/>
                <a:sym typeface="Arial"/>
              </a:endParaRPr>
            </a:p>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Fraction, decimal and percentage equivalence</a:t>
              </a:r>
              <a:endParaRPr b="0" i="0" sz="7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chemeClr val="lt1"/>
                </a:solidFill>
                <a:latin typeface="Arial"/>
                <a:ea typeface="Arial"/>
                <a:cs typeface="Arial"/>
                <a:sym typeface="Arial"/>
              </a:endParaRPr>
            </a:p>
          </p:txBody>
        </p:sp>
        <p:sp>
          <p:nvSpPr>
            <p:cNvPr id="160" name="Google Shape;160;p1"/>
            <p:cNvSpPr txBox="1"/>
            <p:nvPr/>
          </p:nvSpPr>
          <p:spPr>
            <a:xfrm>
              <a:off x="184649" y="8233313"/>
              <a:ext cx="985500" cy="846600"/>
            </a:xfrm>
            <a:prstGeom prst="rect">
              <a:avLst/>
            </a:prstGeom>
            <a:noFill/>
            <a:ln>
              <a:noFill/>
            </a:ln>
          </p:spPr>
          <p:txBody>
            <a:bodyPr anchorCtr="0" anchor="t" bIns="45700" lIns="91425" spcFirstLastPara="1" rIns="91425" wrap="square" tIns="45700">
              <a:spAutoFit/>
            </a:bodyPr>
            <a:lstStyle/>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Fractions and percentages of amounts</a:t>
              </a:r>
              <a:endParaRPr b="0" i="0" sz="700" u="none" cap="none" strike="noStrike">
                <a:solidFill>
                  <a:schemeClr val="lt1"/>
                </a:solidFill>
                <a:latin typeface="Arial"/>
                <a:ea typeface="Arial"/>
                <a:cs typeface="Arial"/>
                <a:sym typeface="Arial"/>
              </a:endParaRPr>
            </a:p>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Four operations with directed number</a:t>
              </a:r>
              <a:endParaRPr b="0" i="0" sz="7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chemeClr val="lt1"/>
                </a:solidFill>
                <a:latin typeface="Arial"/>
                <a:ea typeface="Arial"/>
                <a:cs typeface="Arial"/>
                <a:sym typeface="Arial"/>
              </a:endParaRPr>
            </a:p>
          </p:txBody>
        </p:sp>
        <p:sp>
          <p:nvSpPr>
            <p:cNvPr id="161" name="Google Shape;161;p1"/>
            <p:cNvSpPr txBox="1"/>
            <p:nvPr/>
          </p:nvSpPr>
          <p:spPr>
            <a:xfrm>
              <a:off x="433885" y="6981788"/>
              <a:ext cx="1180500" cy="846600"/>
            </a:xfrm>
            <a:prstGeom prst="rect">
              <a:avLst/>
            </a:prstGeom>
            <a:noFill/>
            <a:ln>
              <a:noFill/>
            </a:ln>
          </p:spPr>
          <p:txBody>
            <a:bodyPr anchorCtr="0" anchor="t" bIns="45700" lIns="91425" spcFirstLastPara="1" rIns="91425" wrap="square" tIns="45700">
              <a:spAutoFit/>
            </a:bodyPr>
            <a:lstStyle/>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Addition and subtractions of fractions</a:t>
              </a:r>
              <a:endParaRPr b="0" i="0" sz="700" u="none" cap="none" strike="noStrike">
                <a:solidFill>
                  <a:schemeClr val="lt1"/>
                </a:solidFill>
                <a:latin typeface="Arial"/>
                <a:ea typeface="Arial"/>
                <a:cs typeface="Arial"/>
                <a:sym typeface="Arial"/>
              </a:endParaRPr>
            </a:p>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Constructing and geometric notation</a:t>
              </a:r>
              <a:endParaRPr b="0" i="0" sz="700" u="none" cap="none" strike="noStrike">
                <a:solidFill>
                  <a:schemeClr val="lt1"/>
                </a:solidFill>
                <a:latin typeface="Arial"/>
                <a:ea typeface="Arial"/>
                <a:cs typeface="Arial"/>
                <a:sym typeface="Arial"/>
              </a:endParaRPr>
            </a:p>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Geometric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rPr b="0" i="0" lang="en-GB" sz="700" u="none" cap="none" strike="noStrike">
                  <a:solidFill>
                    <a:schemeClr val="lt1"/>
                  </a:solidFill>
                  <a:latin typeface="Arial"/>
                  <a:ea typeface="Arial"/>
                  <a:cs typeface="Arial"/>
                  <a:sym typeface="Arial"/>
                </a:rPr>
                <a:t>    reasoning</a:t>
              </a:r>
              <a:endParaRPr b="0" i="0" sz="700" u="none" cap="none" strike="noStrike">
                <a:solidFill>
                  <a:schemeClr val="lt1"/>
                </a:solidFill>
                <a:latin typeface="Arial"/>
                <a:ea typeface="Arial"/>
                <a:cs typeface="Arial"/>
                <a:sym typeface="Arial"/>
              </a:endParaRPr>
            </a:p>
          </p:txBody>
        </p:sp>
        <p:sp>
          <p:nvSpPr>
            <p:cNvPr id="162" name="Google Shape;162;p1"/>
            <p:cNvSpPr txBox="1"/>
            <p:nvPr/>
          </p:nvSpPr>
          <p:spPr>
            <a:xfrm>
              <a:off x="1616354" y="6952736"/>
              <a:ext cx="1052210" cy="630942"/>
            </a:xfrm>
            <a:prstGeom prst="rect">
              <a:avLst/>
            </a:prstGeom>
            <a:noFill/>
            <a:ln>
              <a:noFill/>
            </a:ln>
          </p:spPr>
          <p:txBody>
            <a:bodyPr anchorCtr="0" anchor="t" bIns="45700" lIns="91425" spcFirstLastPara="1" rIns="91425" wrap="square" tIns="45700">
              <a:spAutoFit/>
            </a:bodyPr>
            <a:lstStyle/>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Developing number sense</a:t>
              </a:r>
              <a:endParaRPr b="0" i="0" sz="700" u="none" cap="none" strike="noStrike">
                <a:solidFill>
                  <a:schemeClr val="lt1"/>
                </a:solidFill>
                <a:latin typeface="Arial"/>
                <a:ea typeface="Arial"/>
                <a:cs typeface="Arial"/>
                <a:sym typeface="Arial"/>
              </a:endParaRPr>
            </a:p>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Sets and probability</a:t>
              </a:r>
              <a:endParaRPr b="0" i="0" sz="700" u="none" cap="none" strike="noStrike">
                <a:solidFill>
                  <a:schemeClr val="lt1"/>
                </a:solidFill>
                <a:latin typeface="Arial"/>
                <a:ea typeface="Arial"/>
                <a:cs typeface="Arial"/>
                <a:sym typeface="Arial"/>
              </a:endParaRPr>
            </a:p>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Prime numbers and proof</a:t>
              </a:r>
              <a:endParaRPr b="0" i="0" sz="700" u="none" cap="none" strike="noStrike">
                <a:solidFill>
                  <a:schemeClr val="lt1"/>
                </a:solidFill>
                <a:latin typeface="Arial"/>
                <a:ea typeface="Arial"/>
                <a:cs typeface="Arial"/>
                <a:sym typeface="Arial"/>
              </a:endParaRPr>
            </a:p>
          </p:txBody>
        </p:sp>
        <p:sp>
          <p:nvSpPr>
            <p:cNvPr id="163" name="Google Shape;163;p1"/>
            <p:cNvSpPr txBox="1"/>
            <p:nvPr/>
          </p:nvSpPr>
          <p:spPr>
            <a:xfrm>
              <a:off x="4254310" y="6982724"/>
              <a:ext cx="1100971" cy="630942"/>
            </a:xfrm>
            <a:prstGeom prst="rect">
              <a:avLst/>
            </a:prstGeom>
            <a:noFill/>
            <a:ln>
              <a:noFill/>
            </a:ln>
          </p:spPr>
          <p:txBody>
            <a:bodyPr anchorCtr="0" anchor="t" bIns="45700" lIns="91425" spcFirstLastPara="1" rIns="91425" wrap="square" tIns="45700">
              <a:spAutoFit/>
            </a:bodyPr>
            <a:lstStyle/>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Ratio and Scale</a:t>
              </a:r>
              <a:endParaRPr b="0" i="0" sz="700" u="none" cap="none" strike="noStrike">
                <a:solidFill>
                  <a:schemeClr val="dk1"/>
                </a:solidFill>
                <a:latin typeface="Arial"/>
                <a:ea typeface="Arial"/>
                <a:cs typeface="Arial"/>
                <a:sym typeface="Arial"/>
              </a:endParaRPr>
            </a:p>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Multiplicative Change</a:t>
              </a:r>
              <a:endParaRPr b="0" i="0" sz="700" u="none" cap="none" strike="noStrike">
                <a:solidFill>
                  <a:schemeClr val="dk1"/>
                </a:solidFill>
                <a:latin typeface="Arial"/>
                <a:ea typeface="Arial"/>
                <a:cs typeface="Arial"/>
                <a:sym typeface="Arial"/>
              </a:endParaRPr>
            </a:p>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Multiplying and dividing fractions</a:t>
              </a:r>
              <a:endParaRPr b="0" i="0" sz="700" u="none" cap="none" strike="noStrike">
                <a:solidFill>
                  <a:schemeClr val="dk1"/>
                </a:solidFill>
                <a:latin typeface="Arial"/>
                <a:ea typeface="Arial"/>
                <a:cs typeface="Arial"/>
                <a:sym typeface="Arial"/>
              </a:endParaRPr>
            </a:p>
          </p:txBody>
        </p:sp>
        <p:sp>
          <p:nvSpPr>
            <p:cNvPr id="164" name="Google Shape;164;p1"/>
            <p:cNvSpPr txBox="1"/>
            <p:nvPr/>
          </p:nvSpPr>
          <p:spPr>
            <a:xfrm>
              <a:off x="5399099" y="6849362"/>
              <a:ext cx="1234717" cy="523220"/>
            </a:xfrm>
            <a:prstGeom prst="rect">
              <a:avLst/>
            </a:prstGeom>
            <a:noFill/>
            <a:ln>
              <a:noFill/>
            </a:ln>
          </p:spPr>
          <p:txBody>
            <a:bodyPr anchorCtr="0" anchor="t" bIns="45700" lIns="91425" spcFirstLastPara="1" rIns="91425" wrap="square" tIns="45700">
              <a:spAutoFit/>
            </a:bodyPr>
            <a:lstStyle/>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Working in the Cartesian plan</a:t>
              </a:r>
              <a:endParaRPr b="0" i="0" sz="1400" u="none" cap="none" strike="noStrike">
                <a:solidFill>
                  <a:srgbClr val="000000"/>
                </a:solidFill>
                <a:latin typeface="Arial"/>
                <a:ea typeface="Arial"/>
                <a:cs typeface="Arial"/>
                <a:sym typeface="Arial"/>
              </a:endParaRPr>
            </a:p>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Representing data</a:t>
              </a:r>
              <a:endParaRPr b="0" i="0" sz="1400" u="none" cap="none" strike="noStrike">
                <a:solidFill>
                  <a:srgbClr val="000000"/>
                </a:solidFill>
                <a:latin typeface="Arial"/>
                <a:ea typeface="Arial"/>
                <a:cs typeface="Arial"/>
                <a:sym typeface="Arial"/>
              </a:endParaRPr>
            </a:p>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Probability</a:t>
              </a:r>
              <a:endParaRPr b="0" i="0" sz="1400" u="none" cap="none" strike="noStrike">
                <a:solidFill>
                  <a:srgbClr val="000000"/>
                </a:solidFill>
                <a:latin typeface="Arial"/>
                <a:ea typeface="Arial"/>
                <a:cs typeface="Arial"/>
                <a:sym typeface="Arial"/>
              </a:endParaRPr>
            </a:p>
          </p:txBody>
        </p:sp>
        <p:sp>
          <p:nvSpPr>
            <p:cNvPr id="165" name="Google Shape;165;p1"/>
            <p:cNvSpPr txBox="1"/>
            <p:nvPr/>
          </p:nvSpPr>
          <p:spPr>
            <a:xfrm>
              <a:off x="5518773" y="5578412"/>
              <a:ext cx="1033200" cy="846600"/>
            </a:xfrm>
            <a:prstGeom prst="rect">
              <a:avLst/>
            </a:prstGeom>
            <a:noFill/>
            <a:ln>
              <a:noFill/>
            </a:ln>
          </p:spPr>
          <p:txBody>
            <a:bodyPr anchorCtr="0" anchor="t" bIns="45700" lIns="91425" spcFirstLastPara="1" rIns="91425" wrap="square" tIns="45700">
              <a:spAutoFit/>
            </a:bodyPr>
            <a:lstStyle/>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Brackets, equations and inequalities</a:t>
              </a:r>
              <a:endParaRPr b="0" i="0" sz="700" u="none" cap="none" strike="noStrike">
                <a:solidFill>
                  <a:schemeClr val="dk1"/>
                </a:solidFill>
                <a:latin typeface="Arial"/>
                <a:ea typeface="Arial"/>
                <a:cs typeface="Arial"/>
                <a:sym typeface="Arial"/>
              </a:endParaRPr>
            </a:p>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Sequences</a:t>
              </a:r>
              <a:endParaRPr b="0" i="0" sz="700" u="none" cap="none" strike="noStrike">
                <a:solidFill>
                  <a:schemeClr val="dk1"/>
                </a:solidFill>
                <a:latin typeface="Arial"/>
                <a:ea typeface="Arial"/>
                <a:cs typeface="Arial"/>
                <a:sym typeface="Arial"/>
              </a:endParaRPr>
            </a:p>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Indices</a:t>
              </a:r>
              <a:endParaRPr b="0" i="0" sz="1400" u="none" cap="none" strike="noStrike">
                <a:solidFill>
                  <a:srgbClr val="000000"/>
                </a:solidFill>
                <a:latin typeface="Arial"/>
                <a:ea typeface="Arial"/>
                <a:cs typeface="Arial"/>
                <a:sym typeface="Arial"/>
              </a:endParaRPr>
            </a:p>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Standard Index Form</a:t>
              </a:r>
              <a:endParaRPr b="0" i="0" sz="700" u="none" cap="none" strike="noStrike">
                <a:solidFill>
                  <a:schemeClr val="dk1"/>
                </a:solidFill>
                <a:latin typeface="Arial"/>
                <a:ea typeface="Arial"/>
                <a:cs typeface="Arial"/>
                <a:sym typeface="Arial"/>
              </a:endParaRPr>
            </a:p>
          </p:txBody>
        </p:sp>
        <p:sp>
          <p:nvSpPr>
            <p:cNvPr id="166" name="Google Shape;166;p1"/>
            <p:cNvSpPr txBox="1"/>
            <p:nvPr/>
          </p:nvSpPr>
          <p:spPr>
            <a:xfrm>
              <a:off x="3656858" y="5536571"/>
              <a:ext cx="968174" cy="630942"/>
            </a:xfrm>
            <a:prstGeom prst="rect">
              <a:avLst/>
            </a:prstGeom>
            <a:noFill/>
            <a:ln>
              <a:noFill/>
            </a:ln>
          </p:spPr>
          <p:txBody>
            <a:bodyPr anchorCtr="0" anchor="t" bIns="45700" lIns="91425" spcFirstLastPara="1" rIns="91425" wrap="square" tIns="45700">
              <a:spAutoFit/>
            </a:bodyPr>
            <a:lstStyle/>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Angles in parallel lines and polygons</a:t>
              </a:r>
              <a:endParaRPr b="0" i="0" sz="700" u="none" cap="none" strike="noStrike">
                <a:solidFill>
                  <a:schemeClr val="dk1"/>
                </a:solidFill>
                <a:latin typeface="Arial"/>
                <a:ea typeface="Arial"/>
                <a:cs typeface="Arial"/>
                <a:sym typeface="Arial"/>
              </a:endParaRPr>
            </a:p>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Area of trapezia and circles</a:t>
              </a:r>
              <a:endParaRPr b="0" i="0" sz="700" u="none" cap="none" strike="noStrike">
                <a:solidFill>
                  <a:schemeClr val="dk1"/>
                </a:solidFill>
                <a:latin typeface="Arial"/>
                <a:ea typeface="Arial"/>
                <a:cs typeface="Arial"/>
                <a:sym typeface="Arial"/>
              </a:endParaRPr>
            </a:p>
          </p:txBody>
        </p:sp>
        <p:sp>
          <p:nvSpPr>
            <p:cNvPr id="167" name="Google Shape;167;p1"/>
            <p:cNvSpPr txBox="1"/>
            <p:nvPr/>
          </p:nvSpPr>
          <p:spPr>
            <a:xfrm>
              <a:off x="2839966" y="5529983"/>
              <a:ext cx="868079" cy="630942"/>
            </a:xfrm>
            <a:prstGeom prst="rect">
              <a:avLst/>
            </a:prstGeom>
            <a:noFill/>
            <a:ln>
              <a:noFill/>
            </a:ln>
          </p:spPr>
          <p:txBody>
            <a:bodyPr anchorCtr="0" anchor="t" bIns="45700" lIns="91425" spcFirstLastPara="1" rIns="91425" wrap="square" tIns="45700">
              <a:spAutoFit/>
            </a:bodyPr>
            <a:lstStyle/>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Symmetry and reflection</a:t>
              </a:r>
              <a:endParaRPr b="0" i="0" sz="700" u="none" cap="none" strike="noStrike">
                <a:solidFill>
                  <a:schemeClr val="dk1"/>
                </a:solidFill>
                <a:latin typeface="Arial"/>
                <a:ea typeface="Arial"/>
                <a:cs typeface="Arial"/>
                <a:sym typeface="Arial"/>
              </a:endParaRPr>
            </a:p>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Data handling</a:t>
              </a:r>
              <a:endParaRPr b="0" i="0" sz="700" u="none" cap="none" strike="noStrike">
                <a:solidFill>
                  <a:schemeClr val="dk1"/>
                </a:solidFill>
                <a:latin typeface="Arial"/>
                <a:ea typeface="Arial"/>
                <a:cs typeface="Arial"/>
                <a:sym typeface="Arial"/>
              </a:endParaRPr>
            </a:p>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Measures of locations</a:t>
              </a:r>
              <a:endParaRPr b="0" i="0" sz="700" u="none" cap="none" strike="noStrike">
                <a:solidFill>
                  <a:schemeClr val="dk1"/>
                </a:solidFill>
                <a:latin typeface="Arial"/>
                <a:ea typeface="Arial"/>
                <a:cs typeface="Arial"/>
                <a:sym typeface="Arial"/>
              </a:endParaRPr>
            </a:p>
          </p:txBody>
        </p:sp>
        <p:sp>
          <p:nvSpPr>
            <p:cNvPr id="168" name="Google Shape;168;p1"/>
            <p:cNvSpPr txBox="1"/>
            <p:nvPr/>
          </p:nvSpPr>
          <p:spPr>
            <a:xfrm>
              <a:off x="1249699" y="5445565"/>
              <a:ext cx="1055761" cy="523220"/>
            </a:xfrm>
            <a:prstGeom prst="rect">
              <a:avLst/>
            </a:prstGeom>
            <a:noFill/>
            <a:ln>
              <a:noFill/>
            </a:ln>
          </p:spPr>
          <p:txBody>
            <a:bodyPr anchorCtr="0" anchor="t" bIns="45700" lIns="91425" spcFirstLastPara="1" rIns="91425" wrap="square" tIns="45700">
              <a:spAutoFit/>
            </a:bodyPr>
            <a:lstStyle/>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Straight line graphs</a:t>
              </a:r>
              <a:endParaRPr b="0" i="0" sz="700" u="none" cap="none" strike="noStrike">
                <a:solidFill>
                  <a:schemeClr val="lt1"/>
                </a:solidFill>
                <a:latin typeface="Arial"/>
                <a:ea typeface="Arial"/>
                <a:cs typeface="Arial"/>
                <a:sym typeface="Arial"/>
              </a:endParaRPr>
            </a:p>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Forming and solving equations</a:t>
              </a:r>
              <a:endParaRPr b="0" i="0" sz="700" u="none" cap="none" strike="noStrike">
                <a:solidFill>
                  <a:schemeClr val="lt1"/>
                </a:solidFill>
                <a:latin typeface="Arial"/>
                <a:ea typeface="Arial"/>
                <a:cs typeface="Arial"/>
                <a:sym typeface="Arial"/>
              </a:endParaRPr>
            </a:p>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Testing conjectures</a:t>
              </a:r>
              <a:endParaRPr b="0" i="0" sz="700" u="none" cap="none" strike="noStrike">
                <a:solidFill>
                  <a:schemeClr val="lt1"/>
                </a:solidFill>
                <a:latin typeface="Arial"/>
                <a:ea typeface="Arial"/>
                <a:cs typeface="Arial"/>
                <a:sym typeface="Arial"/>
              </a:endParaRPr>
            </a:p>
          </p:txBody>
        </p:sp>
        <p:sp>
          <p:nvSpPr>
            <p:cNvPr id="169" name="Google Shape;169;p1"/>
            <p:cNvSpPr txBox="1"/>
            <p:nvPr/>
          </p:nvSpPr>
          <p:spPr>
            <a:xfrm>
              <a:off x="184649" y="5344522"/>
              <a:ext cx="1159977" cy="630942"/>
            </a:xfrm>
            <a:prstGeom prst="rect">
              <a:avLst/>
            </a:prstGeom>
            <a:noFill/>
            <a:ln>
              <a:noFill/>
            </a:ln>
          </p:spPr>
          <p:txBody>
            <a:bodyPr anchorCtr="0" anchor="t" bIns="45700" lIns="91425" spcFirstLastPara="1" rIns="91425" wrap="square" tIns="45700">
              <a:spAutoFit/>
            </a:bodyPr>
            <a:lstStyle/>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Three dimensional shapes</a:t>
              </a:r>
              <a:endParaRPr b="0" i="0" sz="700" u="none" cap="none" strike="noStrike">
                <a:solidFill>
                  <a:schemeClr val="lt1"/>
                </a:solidFill>
                <a:latin typeface="Arial"/>
                <a:ea typeface="Arial"/>
                <a:cs typeface="Arial"/>
                <a:sym typeface="Arial"/>
              </a:endParaRPr>
            </a:p>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Constructions and congruency</a:t>
              </a:r>
              <a:endParaRPr b="0" i="0" sz="7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chemeClr val="lt1"/>
                </a:solidFill>
                <a:latin typeface="Arial"/>
                <a:ea typeface="Arial"/>
                <a:cs typeface="Arial"/>
                <a:sym typeface="Arial"/>
              </a:endParaRPr>
            </a:p>
          </p:txBody>
        </p:sp>
        <p:sp>
          <p:nvSpPr>
            <p:cNvPr id="170" name="Google Shape;170;p1"/>
            <p:cNvSpPr txBox="1"/>
            <p:nvPr/>
          </p:nvSpPr>
          <p:spPr>
            <a:xfrm>
              <a:off x="178645" y="4140983"/>
              <a:ext cx="889805" cy="630942"/>
            </a:xfrm>
            <a:prstGeom prst="rect">
              <a:avLst/>
            </a:prstGeom>
            <a:noFill/>
            <a:ln>
              <a:noFill/>
            </a:ln>
          </p:spPr>
          <p:txBody>
            <a:bodyPr anchorCtr="0" anchor="t" bIns="45700" lIns="91425" spcFirstLastPara="1" rIns="91425" wrap="square" tIns="45700">
              <a:spAutoFit/>
            </a:bodyPr>
            <a:lstStyle/>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Numbers</a:t>
              </a:r>
              <a:endParaRPr b="0" i="0" sz="700" u="none" cap="none" strike="noStrike">
                <a:solidFill>
                  <a:schemeClr val="lt1"/>
                </a:solidFill>
                <a:latin typeface="Arial"/>
                <a:ea typeface="Arial"/>
                <a:cs typeface="Arial"/>
                <a:sym typeface="Arial"/>
              </a:endParaRPr>
            </a:p>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Using percentages</a:t>
              </a:r>
              <a:endParaRPr b="0" i="0" sz="700" u="none" cap="none" strike="noStrike">
                <a:solidFill>
                  <a:schemeClr val="lt1"/>
                </a:solidFill>
                <a:latin typeface="Arial"/>
                <a:ea typeface="Arial"/>
                <a:cs typeface="Arial"/>
                <a:sym typeface="Arial"/>
              </a:endParaRPr>
            </a:p>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Maths and money</a:t>
              </a:r>
              <a:endParaRPr b="0" i="0" sz="700" u="none" cap="none" strike="noStrike">
                <a:solidFill>
                  <a:schemeClr val="lt1"/>
                </a:solidFill>
                <a:latin typeface="Arial"/>
                <a:ea typeface="Arial"/>
                <a:cs typeface="Arial"/>
                <a:sym typeface="Arial"/>
              </a:endParaRPr>
            </a:p>
          </p:txBody>
        </p:sp>
        <p:sp>
          <p:nvSpPr>
            <p:cNvPr id="171" name="Google Shape;171;p1"/>
            <p:cNvSpPr txBox="1"/>
            <p:nvPr/>
          </p:nvSpPr>
          <p:spPr>
            <a:xfrm>
              <a:off x="1107781" y="4080050"/>
              <a:ext cx="1084939" cy="415498"/>
            </a:xfrm>
            <a:prstGeom prst="rect">
              <a:avLst/>
            </a:prstGeom>
            <a:noFill/>
            <a:ln>
              <a:noFill/>
            </a:ln>
          </p:spPr>
          <p:txBody>
            <a:bodyPr anchorCtr="0" anchor="t" bIns="45700" lIns="91425" spcFirstLastPara="1" rIns="91425" wrap="square" tIns="45700">
              <a:spAutoFit/>
            </a:bodyPr>
            <a:lstStyle/>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Deduction</a:t>
              </a:r>
              <a:endParaRPr b="0" i="0" sz="700" u="none" cap="none" strike="noStrike">
                <a:solidFill>
                  <a:schemeClr val="lt1"/>
                </a:solidFill>
                <a:latin typeface="Arial"/>
                <a:ea typeface="Arial"/>
                <a:cs typeface="Arial"/>
                <a:sym typeface="Arial"/>
              </a:endParaRPr>
            </a:p>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Rotation and translation</a:t>
              </a:r>
              <a:endParaRPr b="0" i="0" sz="700" u="none" cap="none" strike="noStrike">
                <a:solidFill>
                  <a:schemeClr val="lt1"/>
                </a:solidFill>
                <a:latin typeface="Arial"/>
                <a:ea typeface="Arial"/>
                <a:cs typeface="Arial"/>
                <a:sym typeface="Arial"/>
              </a:endParaRPr>
            </a:p>
          </p:txBody>
        </p:sp>
        <p:sp>
          <p:nvSpPr>
            <p:cNvPr id="172" name="Google Shape;172;p1"/>
            <p:cNvSpPr txBox="1"/>
            <p:nvPr/>
          </p:nvSpPr>
          <p:spPr>
            <a:xfrm>
              <a:off x="2719995" y="4033848"/>
              <a:ext cx="885899" cy="523220"/>
            </a:xfrm>
            <a:prstGeom prst="rect">
              <a:avLst/>
            </a:prstGeom>
            <a:noFill/>
            <a:ln>
              <a:noFill/>
            </a:ln>
          </p:spPr>
          <p:txBody>
            <a:bodyPr anchorCtr="0" anchor="t" bIns="45700" lIns="91425" spcFirstLastPara="1" rIns="91425" wrap="square" tIns="45700">
              <a:spAutoFit/>
            </a:bodyPr>
            <a:lstStyle/>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Rates</a:t>
              </a:r>
              <a:endParaRPr b="0" i="0" sz="700" u="none" cap="none" strike="noStrike">
                <a:solidFill>
                  <a:schemeClr val="lt1"/>
                </a:solidFill>
                <a:latin typeface="Arial"/>
                <a:ea typeface="Arial"/>
                <a:cs typeface="Arial"/>
                <a:sym typeface="Arial"/>
              </a:endParaRPr>
            </a:p>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Probability</a:t>
              </a:r>
              <a:endParaRPr b="0" i="0" sz="700" u="none" cap="none" strike="noStrike">
                <a:solidFill>
                  <a:schemeClr val="lt1"/>
                </a:solidFill>
                <a:latin typeface="Arial"/>
                <a:ea typeface="Arial"/>
                <a:cs typeface="Arial"/>
                <a:sym typeface="Arial"/>
              </a:endParaRPr>
            </a:p>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Algebraic representation</a:t>
              </a:r>
              <a:endParaRPr b="0" i="0" sz="700" u="none" cap="none" strike="noStrike">
                <a:solidFill>
                  <a:schemeClr val="lt1"/>
                </a:solidFill>
                <a:latin typeface="Arial"/>
                <a:ea typeface="Arial"/>
                <a:cs typeface="Arial"/>
                <a:sym typeface="Arial"/>
              </a:endParaRPr>
            </a:p>
          </p:txBody>
        </p:sp>
        <p:sp>
          <p:nvSpPr>
            <p:cNvPr id="173" name="Google Shape;173;p1"/>
            <p:cNvSpPr txBox="1"/>
            <p:nvPr/>
          </p:nvSpPr>
          <p:spPr>
            <a:xfrm>
              <a:off x="4251216" y="3951951"/>
              <a:ext cx="1282200" cy="738900"/>
            </a:xfrm>
            <a:prstGeom prst="rect">
              <a:avLst/>
            </a:prstGeom>
            <a:noFill/>
            <a:ln>
              <a:noFill/>
            </a:ln>
          </p:spPr>
          <p:txBody>
            <a:bodyPr anchorCtr="0" anchor="t" bIns="45700" lIns="91425" spcFirstLastPara="1" rIns="91425" wrap="square" tIns="45700">
              <a:spAutoFit/>
            </a:bodyPr>
            <a:lstStyle/>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Rounding</a:t>
              </a:r>
              <a:endParaRPr b="0" i="0" sz="1400" u="none" cap="none" strike="noStrike">
                <a:solidFill>
                  <a:srgbClr val="000000"/>
                </a:solidFill>
                <a:latin typeface="Arial"/>
                <a:ea typeface="Arial"/>
                <a:cs typeface="Arial"/>
                <a:sym typeface="Arial"/>
              </a:endParaRPr>
            </a:p>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Indices, roots, reciprocals</a:t>
              </a:r>
              <a:endParaRPr b="0" i="0" sz="700" u="none" cap="none" strike="noStrike">
                <a:solidFill>
                  <a:schemeClr val="dk1"/>
                </a:solidFill>
                <a:latin typeface="Arial"/>
                <a:ea typeface="Arial"/>
                <a:cs typeface="Arial"/>
                <a:sym typeface="Arial"/>
              </a:endParaRPr>
            </a:p>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Factors, multiples and primes</a:t>
              </a:r>
              <a:endParaRPr b="0" i="0" sz="700" u="none" cap="none" strike="noStrike">
                <a:solidFill>
                  <a:schemeClr val="dk1"/>
                </a:solidFill>
                <a:latin typeface="Arial"/>
                <a:ea typeface="Arial"/>
                <a:cs typeface="Arial"/>
                <a:sym typeface="Arial"/>
              </a:endParaRPr>
            </a:p>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Solving and rearranging equations</a:t>
              </a:r>
              <a:endParaRPr b="0" i="0" sz="700" u="none" cap="none" strike="noStrike">
                <a:solidFill>
                  <a:schemeClr val="dk1"/>
                </a:solidFill>
                <a:latin typeface="Arial"/>
                <a:ea typeface="Arial"/>
                <a:cs typeface="Arial"/>
                <a:sym typeface="Arial"/>
              </a:endParaRPr>
            </a:p>
          </p:txBody>
        </p:sp>
        <p:sp>
          <p:nvSpPr>
            <p:cNvPr id="174" name="Google Shape;174;p1"/>
            <p:cNvSpPr txBox="1"/>
            <p:nvPr/>
          </p:nvSpPr>
          <p:spPr>
            <a:xfrm>
              <a:off x="5562413" y="3778494"/>
              <a:ext cx="998400" cy="846600"/>
            </a:xfrm>
            <a:prstGeom prst="rect">
              <a:avLst/>
            </a:prstGeom>
            <a:noFill/>
            <a:ln>
              <a:noFill/>
            </a:ln>
          </p:spPr>
          <p:txBody>
            <a:bodyPr anchorCtr="0" anchor="t" bIns="45700" lIns="91425" spcFirstLastPara="1" rIns="91425" wrap="square" tIns="45700">
              <a:spAutoFit/>
            </a:bodyPr>
            <a:lstStyle/>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Sequences</a:t>
              </a:r>
              <a:endParaRPr b="0" i="0" sz="700" u="none" cap="none" strike="noStrike">
                <a:solidFill>
                  <a:schemeClr val="dk1"/>
                </a:solidFill>
                <a:latin typeface="Arial"/>
                <a:ea typeface="Arial"/>
                <a:cs typeface="Arial"/>
                <a:sym typeface="Arial"/>
              </a:endParaRPr>
            </a:p>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Averages and range</a:t>
              </a:r>
              <a:endParaRPr b="0" i="0" sz="700" u="none" cap="none" strike="noStrike">
                <a:solidFill>
                  <a:schemeClr val="dk1"/>
                </a:solidFill>
                <a:latin typeface="Arial"/>
                <a:ea typeface="Arial"/>
                <a:cs typeface="Arial"/>
                <a:sym typeface="Arial"/>
              </a:endParaRPr>
            </a:p>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Representing and interpreting data</a:t>
              </a:r>
              <a:endParaRPr b="0" i="0" sz="1400" u="none" cap="none" strike="noStrike">
                <a:solidFill>
                  <a:srgbClr val="000000"/>
                </a:solidFill>
                <a:latin typeface="Arial"/>
                <a:ea typeface="Arial"/>
                <a:cs typeface="Arial"/>
                <a:sym typeface="Arial"/>
              </a:endParaRPr>
            </a:p>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Fractions and percentages</a:t>
              </a:r>
              <a:endParaRPr b="0" i="0" sz="700" u="none" cap="none" strike="noStrike">
                <a:solidFill>
                  <a:schemeClr val="dk1"/>
                </a:solidFill>
                <a:latin typeface="Arial"/>
                <a:ea typeface="Arial"/>
                <a:cs typeface="Arial"/>
                <a:sym typeface="Arial"/>
              </a:endParaRPr>
            </a:p>
          </p:txBody>
        </p:sp>
        <p:sp>
          <p:nvSpPr>
            <p:cNvPr id="175" name="Google Shape;175;p1"/>
            <p:cNvSpPr txBox="1"/>
            <p:nvPr/>
          </p:nvSpPr>
          <p:spPr>
            <a:xfrm>
              <a:off x="5565442" y="2530957"/>
              <a:ext cx="1065900" cy="846600"/>
            </a:xfrm>
            <a:prstGeom prst="rect">
              <a:avLst/>
            </a:prstGeom>
            <a:noFill/>
            <a:ln>
              <a:noFill/>
            </a:ln>
          </p:spPr>
          <p:txBody>
            <a:bodyPr anchorCtr="0" anchor="t" bIns="45700" lIns="91425" spcFirstLastPara="1" rIns="91425" wrap="square" tIns="45700">
              <a:spAutoFit/>
            </a:bodyPr>
            <a:lstStyle/>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Ratio and proportion</a:t>
              </a:r>
              <a:endParaRPr b="0" i="0" sz="700" u="none" cap="none" strike="noStrike">
                <a:solidFill>
                  <a:schemeClr val="dk1"/>
                </a:solidFill>
                <a:latin typeface="Arial"/>
                <a:ea typeface="Arial"/>
                <a:cs typeface="Arial"/>
                <a:sym typeface="Arial"/>
              </a:endParaRPr>
            </a:p>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Polygons, angles and parallel lines</a:t>
              </a:r>
              <a:endParaRPr b="0" i="0" sz="700" u="none" cap="none" strike="noStrike">
                <a:solidFill>
                  <a:schemeClr val="dk1"/>
                </a:solidFill>
                <a:latin typeface="Arial"/>
                <a:ea typeface="Arial"/>
                <a:cs typeface="Arial"/>
                <a:sym typeface="Arial"/>
              </a:endParaRPr>
            </a:p>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Pythagoras’s Theorem and trigonometry</a:t>
              </a:r>
              <a:endParaRPr b="0" i="0" sz="700" u="none" cap="none" strike="noStrike">
                <a:solidFill>
                  <a:schemeClr val="dk1"/>
                </a:solidFill>
                <a:latin typeface="Arial"/>
                <a:ea typeface="Arial"/>
                <a:cs typeface="Arial"/>
                <a:sym typeface="Arial"/>
              </a:endParaRPr>
            </a:p>
          </p:txBody>
        </p:sp>
        <p:sp>
          <p:nvSpPr>
            <p:cNvPr id="176" name="Google Shape;176;p1"/>
            <p:cNvSpPr txBox="1"/>
            <p:nvPr/>
          </p:nvSpPr>
          <p:spPr>
            <a:xfrm>
              <a:off x="4622079" y="2531297"/>
              <a:ext cx="1017800" cy="523220"/>
            </a:xfrm>
            <a:prstGeom prst="rect">
              <a:avLst/>
            </a:prstGeom>
            <a:noFill/>
            <a:ln>
              <a:noFill/>
            </a:ln>
          </p:spPr>
          <p:txBody>
            <a:bodyPr anchorCtr="0" anchor="t" bIns="45700" lIns="91425" spcFirstLastPara="1" rIns="91425" wrap="square" tIns="45700">
              <a:spAutoFit/>
            </a:bodyPr>
            <a:lstStyle/>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Graphs</a:t>
              </a:r>
              <a:endParaRPr b="0" i="0" sz="700" u="none" cap="none" strike="noStrike">
                <a:solidFill>
                  <a:schemeClr val="dk1"/>
                </a:solidFill>
                <a:latin typeface="Arial"/>
                <a:ea typeface="Arial"/>
                <a:cs typeface="Arial"/>
                <a:sym typeface="Arial"/>
              </a:endParaRPr>
            </a:p>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Coordinate geometry</a:t>
              </a:r>
              <a:endParaRPr b="0" i="0" sz="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Arial"/>
                <a:ea typeface="Arial"/>
                <a:cs typeface="Arial"/>
                <a:sym typeface="Arial"/>
              </a:endParaRPr>
            </a:p>
          </p:txBody>
        </p:sp>
        <p:sp>
          <p:nvSpPr>
            <p:cNvPr id="177" name="Google Shape;177;p1"/>
            <p:cNvSpPr txBox="1"/>
            <p:nvPr/>
          </p:nvSpPr>
          <p:spPr>
            <a:xfrm>
              <a:off x="3668053" y="2521806"/>
              <a:ext cx="986935" cy="630942"/>
            </a:xfrm>
            <a:prstGeom prst="rect">
              <a:avLst/>
            </a:prstGeom>
            <a:noFill/>
            <a:ln>
              <a:noFill/>
            </a:ln>
          </p:spPr>
          <p:txBody>
            <a:bodyPr anchorCtr="0" anchor="t" bIns="45700" lIns="91425" spcFirstLastPara="1" rIns="91425" wrap="square" tIns="45700">
              <a:spAutoFit/>
            </a:bodyPr>
            <a:lstStyle/>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Quadratic, cubic and other graphs</a:t>
              </a:r>
              <a:endParaRPr b="0" i="0" sz="700" u="none" cap="none" strike="noStrike">
                <a:solidFill>
                  <a:schemeClr val="dk1"/>
                </a:solidFill>
                <a:latin typeface="Arial"/>
                <a:ea typeface="Arial"/>
                <a:cs typeface="Arial"/>
                <a:sym typeface="Arial"/>
              </a:endParaRPr>
            </a:p>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Circle theorems</a:t>
              </a:r>
              <a:endParaRPr b="0" i="0" sz="700" u="none" cap="none" strike="noStrike">
                <a:solidFill>
                  <a:schemeClr val="dk1"/>
                </a:solidFill>
                <a:latin typeface="Arial"/>
                <a:ea typeface="Arial"/>
                <a:cs typeface="Arial"/>
                <a:sym typeface="Arial"/>
              </a:endParaRPr>
            </a:p>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Circle Geometry</a:t>
              </a:r>
              <a:endParaRPr b="0" i="0" sz="1400" u="none" cap="none" strike="noStrike">
                <a:solidFill>
                  <a:srgbClr val="000000"/>
                </a:solidFill>
                <a:latin typeface="Arial"/>
                <a:ea typeface="Arial"/>
                <a:cs typeface="Arial"/>
                <a:sym typeface="Arial"/>
              </a:endParaRPr>
            </a:p>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Transformations</a:t>
              </a:r>
              <a:endParaRPr b="0" i="0" sz="700" u="none" cap="none" strike="noStrike">
                <a:solidFill>
                  <a:schemeClr val="dk1"/>
                </a:solidFill>
                <a:latin typeface="Arial"/>
                <a:ea typeface="Arial"/>
                <a:cs typeface="Arial"/>
                <a:sym typeface="Arial"/>
              </a:endParaRPr>
            </a:p>
          </p:txBody>
        </p:sp>
        <p:sp>
          <p:nvSpPr>
            <p:cNvPr id="178" name="Google Shape;178;p1"/>
            <p:cNvSpPr txBox="1"/>
            <p:nvPr/>
          </p:nvSpPr>
          <p:spPr>
            <a:xfrm>
              <a:off x="2710694" y="2537612"/>
              <a:ext cx="990044" cy="630942"/>
            </a:xfrm>
            <a:prstGeom prst="rect">
              <a:avLst/>
            </a:prstGeom>
            <a:noFill/>
            <a:ln>
              <a:noFill/>
            </a:ln>
          </p:spPr>
          <p:txBody>
            <a:bodyPr anchorCtr="0" anchor="t" bIns="45700" lIns="91425" spcFirstLastPara="1" rIns="91425" wrap="square" tIns="45700">
              <a:spAutoFit/>
            </a:bodyPr>
            <a:lstStyle/>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Constructions, loci and bearings</a:t>
              </a:r>
              <a:endParaRPr b="0" i="0" sz="700" u="none" cap="none" strike="noStrike">
                <a:solidFill>
                  <a:schemeClr val="dk1"/>
                </a:solidFill>
                <a:latin typeface="Arial"/>
                <a:ea typeface="Arial"/>
                <a:cs typeface="Arial"/>
                <a:sym typeface="Arial"/>
              </a:endParaRPr>
            </a:p>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Revision and mock exams</a:t>
              </a:r>
              <a:endParaRPr b="0" i="0" sz="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Arial"/>
                <a:ea typeface="Arial"/>
                <a:cs typeface="Arial"/>
                <a:sym typeface="Arial"/>
              </a:endParaRPr>
            </a:p>
          </p:txBody>
        </p:sp>
        <p:sp>
          <p:nvSpPr>
            <p:cNvPr id="179" name="Google Shape;179;p1"/>
            <p:cNvSpPr txBox="1"/>
            <p:nvPr/>
          </p:nvSpPr>
          <p:spPr>
            <a:xfrm>
              <a:off x="255941" y="2385628"/>
              <a:ext cx="1593900" cy="846600"/>
            </a:xfrm>
            <a:prstGeom prst="rect">
              <a:avLst/>
            </a:prstGeom>
            <a:noFill/>
            <a:ln>
              <a:noFill/>
            </a:ln>
          </p:spPr>
          <p:txBody>
            <a:bodyPr anchorCtr="0" anchor="t" bIns="45700" lIns="91425" spcFirstLastPara="1" rIns="91425" wrap="square" tIns="45700">
              <a:spAutoFit/>
            </a:bodyPr>
            <a:lstStyle/>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Accuracy and bounds</a:t>
              </a:r>
              <a:endParaRPr b="0" i="0" sz="700" u="none" cap="none" strike="noStrike">
                <a:solidFill>
                  <a:schemeClr val="lt1"/>
                </a:solidFill>
                <a:latin typeface="Arial"/>
                <a:ea typeface="Arial"/>
                <a:cs typeface="Arial"/>
                <a:sym typeface="Arial"/>
              </a:endParaRPr>
            </a:p>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Solving quadratics and simultaneous equations</a:t>
              </a:r>
              <a:endParaRPr b="0" i="0" sz="700" u="none" cap="none" strike="noStrike">
                <a:solidFill>
                  <a:schemeClr val="lt1"/>
                </a:solidFill>
                <a:latin typeface="Arial"/>
                <a:ea typeface="Arial"/>
                <a:cs typeface="Arial"/>
                <a:sym typeface="Arial"/>
              </a:endParaRPr>
            </a:p>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Inequalities</a:t>
              </a:r>
              <a:endParaRPr b="0" i="0" sz="1400" u="none" cap="none" strike="noStrike">
                <a:solidFill>
                  <a:srgbClr val="000000"/>
                </a:solidFill>
                <a:latin typeface="Arial"/>
                <a:ea typeface="Arial"/>
                <a:cs typeface="Arial"/>
                <a:sym typeface="Arial"/>
              </a:endParaRPr>
            </a:p>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Similarity and congruence</a:t>
              </a:r>
              <a:endParaRPr b="0" i="0" sz="1400" u="none" cap="none" strike="noStrike">
                <a:solidFill>
                  <a:srgbClr val="000000"/>
                </a:solidFill>
                <a:latin typeface="Arial"/>
                <a:ea typeface="Arial"/>
                <a:cs typeface="Arial"/>
                <a:sym typeface="Arial"/>
              </a:endParaRPr>
            </a:p>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Data handling</a:t>
              </a:r>
              <a:endParaRPr b="0" i="0" sz="1400" u="none" cap="none" strike="noStrike">
                <a:solidFill>
                  <a:srgbClr val="000000"/>
                </a:solidFill>
                <a:latin typeface="Arial"/>
                <a:ea typeface="Arial"/>
                <a:cs typeface="Arial"/>
                <a:sym typeface="Arial"/>
              </a:endParaRPr>
            </a:p>
            <a:p>
              <a:pPr indent="-41275" lvl="0" marL="85725" marR="0" rtl="0" algn="l">
                <a:lnSpc>
                  <a:spcPct val="100000"/>
                </a:lnSpc>
                <a:spcBef>
                  <a:spcPts val="0"/>
                </a:spcBef>
                <a:spcAft>
                  <a:spcPts val="0"/>
                </a:spcAft>
                <a:buClr>
                  <a:schemeClr val="dk1"/>
                </a:buClr>
                <a:buSzPts val="700"/>
                <a:buFont typeface="Noto Sans Symbols"/>
                <a:buNone/>
              </a:pPr>
              <a:r>
                <a:t/>
              </a:r>
              <a:endParaRPr b="0" i="0" sz="700" u="none" cap="none" strike="noStrike">
                <a:solidFill>
                  <a:schemeClr val="lt1"/>
                </a:solidFill>
                <a:latin typeface="Arial"/>
                <a:ea typeface="Arial"/>
                <a:cs typeface="Arial"/>
                <a:sym typeface="Arial"/>
              </a:endParaRPr>
            </a:p>
          </p:txBody>
        </p:sp>
        <p:sp>
          <p:nvSpPr>
            <p:cNvPr id="180" name="Google Shape;180;p1"/>
            <p:cNvSpPr txBox="1"/>
            <p:nvPr/>
          </p:nvSpPr>
          <p:spPr>
            <a:xfrm>
              <a:off x="135767" y="1062971"/>
              <a:ext cx="1087200" cy="738900"/>
            </a:xfrm>
            <a:prstGeom prst="rect">
              <a:avLst/>
            </a:prstGeom>
            <a:noFill/>
            <a:ln>
              <a:noFill/>
            </a:ln>
          </p:spPr>
          <p:txBody>
            <a:bodyPr anchorCtr="0" anchor="t" bIns="45700" lIns="91425" spcFirstLastPara="1" rIns="91425" wrap="square" tIns="45700">
              <a:spAutoFit/>
            </a:bodyPr>
            <a:lstStyle/>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Sketching quadratics</a:t>
              </a:r>
              <a:endParaRPr b="0" i="0" sz="700" u="none" cap="none" strike="noStrike">
                <a:solidFill>
                  <a:schemeClr val="lt1"/>
                </a:solidFill>
                <a:latin typeface="Arial"/>
                <a:ea typeface="Arial"/>
                <a:cs typeface="Arial"/>
                <a:sym typeface="Arial"/>
              </a:endParaRPr>
            </a:p>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Perimeter, area and circles</a:t>
              </a:r>
              <a:endParaRPr b="0" i="0" sz="700" u="none" cap="none" strike="noStrike">
                <a:solidFill>
                  <a:schemeClr val="lt1"/>
                </a:solidFill>
                <a:latin typeface="Arial"/>
                <a:ea typeface="Arial"/>
                <a:cs typeface="Arial"/>
                <a:sym typeface="Arial"/>
              </a:endParaRPr>
            </a:p>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3D forms and volume</a:t>
              </a:r>
              <a:endParaRPr b="0" i="0" sz="700" u="none" cap="none" strike="noStrike">
                <a:solidFill>
                  <a:schemeClr val="lt1"/>
                </a:solidFill>
                <a:latin typeface="Arial"/>
                <a:ea typeface="Arial"/>
                <a:cs typeface="Arial"/>
                <a:sym typeface="Arial"/>
              </a:endParaRPr>
            </a:p>
          </p:txBody>
        </p:sp>
        <p:sp>
          <p:nvSpPr>
            <p:cNvPr id="181" name="Google Shape;181;p1"/>
            <p:cNvSpPr txBox="1"/>
            <p:nvPr/>
          </p:nvSpPr>
          <p:spPr>
            <a:xfrm>
              <a:off x="1158938" y="1003294"/>
              <a:ext cx="1407300" cy="738900"/>
            </a:xfrm>
            <a:prstGeom prst="rect">
              <a:avLst/>
            </a:prstGeom>
            <a:noFill/>
            <a:ln>
              <a:noFill/>
            </a:ln>
          </p:spPr>
          <p:txBody>
            <a:bodyPr anchorCtr="0" anchor="t" bIns="45700" lIns="91425" spcFirstLastPara="1" rIns="91425" wrap="square" tIns="45700">
              <a:spAutoFit/>
            </a:bodyPr>
            <a:lstStyle/>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Changing the subject of formulae, algebraic fractions and rationalising surds</a:t>
              </a:r>
              <a:endParaRPr b="0" i="0" sz="700" u="none" cap="none" strike="noStrike">
                <a:solidFill>
                  <a:schemeClr val="lt1"/>
                </a:solidFill>
                <a:latin typeface="Arial"/>
                <a:ea typeface="Arial"/>
                <a:cs typeface="Arial"/>
                <a:sym typeface="Arial"/>
              </a:endParaRPr>
            </a:p>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Vectors and geometric proof</a:t>
              </a:r>
              <a:endParaRPr b="0" i="0" sz="700" u="none" cap="none" strike="noStrike">
                <a:solidFill>
                  <a:schemeClr val="lt1"/>
                </a:solidFill>
                <a:latin typeface="Arial"/>
                <a:ea typeface="Arial"/>
                <a:cs typeface="Arial"/>
                <a:sym typeface="Arial"/>
              </a:endParaRPr>
            </a:p>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Direct and inverse proportion</a:t>
              </a:r>
              <a:endParaRPr b="0" i="0" sz="700" u="none" cap="none" strike="noStrike">
                <a:solidFill>
                  <a:schemeClr val="lt1"/>
                </a:solidFill>
                <a:latin typeface="Arial"/>
                <a:ea typeface="Arial"/>
                <a:cs typeface="Arial"/>
                <a:sym typeface="Arial"/>
              </a:endParaRPr>
            </a:p>
          </p:txBody>
        </p:sp>
        <p:cxnSp>
          <p:nvCxnSpPr>
            <p:cNvPr id="182" name="Google Shape;182;p1"/>
            <p:cNvCxnSpPr/>
            <p:nvPr/>
          </p:nvCxnSpPr>
          <p:spPr>
            <a:xfrm>
              <a:off x="4107044" y="6785462"/>
              <a:ext cx="7643" cy="942975"/>
            </a:xfrm>
            <a:prstGeom prst="straightConnector1">
              <a:avLst/>
            </a:prstGeom>
            <a:noFill/>
            <a:ln cap="flat" cmpd="sng" w="19050">
              <a:solidFill>
                <a:schemeClr val="lt1"/>
              </a:solidFill>
              <a:prstDash val="solid"/>
              <a:miter lim="800000"/>
              <a:headEnd len="sm" w="sm" type="none"/>
              <a:tailEnd len="sm" w="sm" type="none"/>
            </a:ln>
          </p:spPr>
        </p:cxnSp>
        <p:grpSp>
          <p:nvGrpSpPr>
            <p:cNvPr id="183" name="Google Shape;183;p1"/>
            <p:cNvGrpSpPr/>
            <p:nvPr/>
          </p:nvGrpSpPr>
          <p:grpSpPr>
            <a:xfrm>
              <a:off x="3376854" y="6728646"/>
              <a:ext cx="920832" cy="877939"/>
              <a:chOff x="3847275" y="6773926"/>
              <a:chExt cx="952500" cy="942975"/>
            </a:xfrm>
          </p:grpSpPr>
          <p:sp>
            <p:nvSpPr>
              <p:cNvPr id="184" name="Google Shape;184;p1"/>
              <p:cNvSpPr/>
              <p:nvPr/>
            </p:nvSpPr>
            <p:spPr>
              <a:xfrm>
                <a:off x="3847275" y="6773926"/>
                <a:ext cx="952500" cy="942975"/>
              </a:xfrm>
              <a:prstGeom prst="ellipse">
                <a:avLst/>
              </a:prstGeom>
              <a:solidFill>
                <a:srgbClr val="FFD966"/>
              </a:solidFill>
              <a:ln cap="flat" cmpd="sng" w="7620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The Foregen Rough One Regular" id="185" name="Google Shape;185;p1"/>
              <p:cNvPicPr preferRelativeResize="0"/>
              <p:nvPr/>
            </p:nvPicPr>
            <p:blipFill rotWithShape="1">
              <a:blip r:embed="rId9">
                <a:alphaModFix/>
              </a:blip>
              <a:srcRect b="0" l="0" r="0" t="0"/>
              <a:stretch/>
            </p:blipFill>
            <p:spPr>
              <a:xfrm>
                <a:off x="4191387" y="7200840"/>
                <a:ext cx="272538" cy="337641"/>
              </a:xfrm>
              <a:prstGeom prst="rect">
                <a:avLst/>
              </a:prstGeom>
              <a:noFill/>
              <a:ln>
                <a:noFill/>
              </a:ln>
            </p:spPr>
          </p:pic>
          <p:pic>
            <p:nvPicPr>
              <p:cNvPr descr="The Foregen Rough One Regular" id="186" name="Google Shape;186;p1"/>
              <p:cNvPicPr preferRelativeResize="0"/>
              <p:nvPr/>
            </p:nvPicPr>
            <p:blipFill rotWithShape="1">
              <a:blip r:embed="rId6">
                <a:alphaModFix/>
              </a:blip>
              <a:srcRect b="0" l="0" r="0" t="0"/>
              <a:stretch/>
            </p:blipFill>
            <p:spPr>
              <a:xfrm>
                <a:off x="4069903" y="6966492"/>
                <a:ext cx="494393" cy="202961"/>
              </a:xfrm>
              <a:prstGeom prst="rect">
                <a:avLst/>
              </a:prstGeom>
              <a:noFill/>
              <a:ln>
                <a:noFill/>
              </a:ln>
            </p:spPr>
          </p:pic>
        </p:grpSp>
        <p:sp>
          <p:nvSpPr>
            <p:cNvPr id="187" name="Google Shape;187;p1"/>
            <p:cNvSpPr/>
            <p:nvPr/>
          </p:nvSpPr>
          <p:spPr>
            <a:xfrm flipH="1" rot="-1135956">
              <a:off x="4992793" y="3918044"/>
              <a:ext cx="879863" cy="881225"/>
            </a:xfrm>
            <a:prstGeom prst="arc">
              <a:avLst>
                <a:gd fmla="val 1674584" name="adj1"/>
                <a:gd fmla="val 7283462" name="adj2"/>
              </a:avLst>
            </a:prstGeom>
            <a:noFill/>
            <a:ln cap="flat" cmpd="sng" w="12700">
              <a:solidFill>
                <a:schemeClr val="dk1"/>
              </a:solidFill>
              <a:prstDash val="solid"/>
              <a:miter lim="800000"/>
              <a:headEnd len="med" w="med" type="oval"/>
              <a:tailEnd len="med" w="med" type="triangl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8" name="Google Shape;188;p1"/>
            <p:cNvSpPr txBox="1"/>
            <p:nvPr/>
          </p:nvSpPr>
          <p:spPr>
            <a:xfrm>
              <a:off x="4393417" y="795251"/>
              <a:ext cx="2473816" cy="41549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00"/>
                <a:buFont typeface="Arial"/>
                <a:buNone/>
              </a:pPr>
              <a:r>
                <a:rPr b="1" i="0" lang="en-GB" sz="700" u="none" cap="none" strike="noStrike">
                  <a:solidFill>
                    <a:schemeClr val="dk1"/>
                  </a:solidFill>
                  <a:latin typeface="Calibri"/>
                  <a:ea typeface="Calibri"/>
                  <a:cs typeface="Calibri"/>
                  <a:sym typeface="Calibri"/>
                </a:rPr>
                <a:t>Accountancy • </a:t>
              </a:r>
              <a:r>
                <a:rPr b="0" i="0" lang="en-GB" sz="700" u="none" cap="none" strike="noStrike">
                  <a:solidFill>
                    <a:schemeClr val="dk1"/>
                  </a:solidFill>
                  <a:latin typeface="Calibri"/>
                  <a:ea typeface="Calibri"/>
                  <a:cs typeface="Calibri"/>
                  <a:sym typeface="Calibri"/>
                </a:rPr>
                <a:t>Mathematics • </a:t>
              </a:r>
              <a:r>
                <a:rPr b="1" i="0" lang="en-GB" sz="700" u="none" cap="none" strike="noStrike">
                  <a:solidFill>
                    <a:schemeClr val="dk1"/>
                  </a:solidFill>
                  <a:latin typeface="Calibri"/>
                  <a:ea typeface="Calibri"/>
                  <a:cs typeface="Calibri"/>
                  <a:sym typeface="Calibri"/>
                </a:rPr>
                <a:t>Further Maths • </a:t>
              </a:r>
              <a:r>
                <a:rPr b="0" i="0" lang="en-GB" sz="700" u="none" cap="none" strike="noStrike">
                  <a:solidFill>
                    <a:schemeClr val="dk1"/>
                  </a:solidFill>
                  <a:latin typeface="Calibri"/>
                  <a:ea typeface="Calibri"/>
                  <a:cs typeface="Calibri"/>
                  <a:sym typeface="Calibri"/>
                </a:rPr>
                <a:t>Physics • </a:t>
              </a:r>
              <a:r>
                <a:rPr b="1" i="0" lang="en-GB" sz="700" u="none" cap="none" strike="noStrike">
                  <a:solidFill>
                    <a:schemeClr val="dk1"/>
                  </a:solidFill>
                  <a:latin typeface="Calibri"/>
                  <a:ea typeface="Calibri"/>
                  <a:cs typeface="Calibri"/>
                  <a:sym typeface="Calibri"/>
                </a:rPr>
                <a:t>Chemistry</a:t>
              </a:r>
              <a:r>
                <a:rPr b="0" i="0" lang="en-GB" sz="700" u="none" cap="none" strike="noStrike">
                  <a:solidFill>
                    <a:schemeClr val="dk1"/>
                  </a:solidFill>
                  <a:latin typeface="Calibri"/>
                  <a:ea typeface="Calibri"/>
                  <a:cs typeface="Calibri"/>
                  <a:sym typeface="Calibri"/>
                </a:rPr>
                <a:t> </a:t>
              </a:r>
              <a:r>
                <a:rPr b="1" i="0" lang="en-GB" sz="700" u="none" cap="none" strike="noStrike">
                  <a:solidFill>
                    <a:schemeClr val="dk1"/>
                  </a:solidFill>
                  <a:latin typeface="Calibri"/>
                  <a:ea typeface="Calibri"/>
                  <a:cs typeface="Calibri"/>
                  <a:sym typeface="Calibri"/>
                </a:rPr>
                <a:t>• </a:t>
              </a:r>
              <a:r>
                <a:rPr b="0" i="0" lang="en-GB" sz="700" u="none" cap="none" strike="noStrike">
                  <a:solidFill>
                    <a:schemeClr val="dk1"/>
                  </a:solidFill>
                  <a:latin typeface="Calibri"/>
                  <a:ea typeface="Calibri"/>
                  <a:cs typeface="Calibri"/>
                  <a:sym typeface="Calibri"/>
                </a:rPr>
                <a:t>Engineering</a:t>
              </a:r>
              <a:r>
                <a:rPr b="1" i="0" lang="en-GB" sz="700" u="none" cap="none" strike="noStrike">
                  <a:solidFill>
                    <a:schemeClr val="dk1"/>
                  </a:solidFill>
                  <a:latin typeface="Calibri"/>
                  <a:ea typeface="Calibri"/>
                  <a:cs typeface="Calibri"/>
                  <a:sym typeface="Calibri"/>
                </a:rPr>
                <a:t> • Computer Science • </a:t>
              </a:r>
              <a:r>
                <a:rPr b="0" i="0" lang="en-GB" sz="700" u="none" cap="none" strike="noStrike">
                  <a:solidFill>
                    <a:schemeClr val="dk1"/>
                  </a:solidFill>
                  <a:latin typeface="Calibri"/>
                  <a:ea typeface="Calibri"/>
                  <a:cs typeface="Calibri"/>
                  <a:sym typeface="Calibri"/>
                </a:rPr>
                <a:t>DT</a:t>
              </a:r>
              <a:r>
                <a:rPr b="1" i="0" lang="en-GB" sz="700" u="none" cap="none" strike="noStrike">
                  <a:solidFill>
                    <a:schemeClr val="dk1"/>
                  </a:solidFill>
                  <a:latin typeface="Calibri"/>
                  <a:ea typeface="Calibri"/>
                  <a:cs typeface="Calibri"/>
                  <a:sym typeface="Calibri"/>
                </a:rPr>
                <a:t> • Geography </a:t>
              </a:r>
              <a:endParaRPr b="0" i="0" sz="700" u="none" cap="none" strike="noStrike">
                <a:solidFill>
                  <a:schemeClr val="dk1"/>
                </a:solidFill>
                <a:latin typeface="Calibri"/>
                <a:ea typeface="Calibri"/>
                <a:cs typeface="Calibri"/>
                <a:sym typeface="Calibri"/>
              </a:endParaRPr>
            </a:p>
          </p:txBody>
        </p:sp>
        <p:sp>
          <p:nvSpPr>
            <p:cNvPr id="189" name="Google Shape;189;p1"/>
            <p:cNvSpPr txBox="1"/>
            <p:nvPr/>
          </p:nvSpPr>
          <p:spPr>
            <a:xfrm>
              <a:off x="3927410" y="1461216"/>
              <a:ext cx="2945273"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700"/>
                <a:buFont typeface="Arial"/>
                <a:buNone/>
              </a:pPr>
              <a:r>
                <a:rPr b="1" i="0" lang="en-GB" sz="700" u="none" cap="none" strike="noStrike">
                  <a:solidFill>
                    <a:schemeClr val="dk1"/>
                  </a:solidFill>
                  <a:latin typeface="Calibri"/>
                  <a:ea typeface="Calibri"/>
                  <a:cs typeface="Calibri"/>
                  <a:sym typeface="Calibri"/>
                </a:rPr>
                <a:t>Analysis </a:t>
              </a:r>
              <a:r>
                <a:rPr b="1" i="0" lang="en-GB" sz="700" u="none" cap="none" strike="noStrike">
                  <a:solidFill>
                    <a:srgbClr val="0070C0"/>
                  </a:solidFill>
                  <a:latin typeface="Calibri"/>
                  <a:ea typeface="Calibri"/>
                  <a:cs typeface="Calibri"/>
                  <a:sym typeface="Calibri"/>
                </a:rPr>
                <a:t>•</a:t>
              </a:r>
              <a:r>
                <a:rPr b="1" i="0" lang="en-GB" sz="700" u="none" cap="none" strike="noStrike">
                  <a:solidFill>
                    <a:schemeClr val="dk1"/>
                  </a:solidFill>
                  <a:latin typeface="Calibri"/>
                  <a:ea typeface="Calibri"/>
                  <a:cs typeface="Calibri"/>
                  <a:sym typeface="Calibri"/>
                </a:rPr>
                <a:t> Attention to Detail </a:t>
              </a:r>
              <a:r>
                <a:rPr b="1" i="0" lang="en-GB" sz="700" u="none" cap="none" strike="noStrike">
                  <a:solidFill>
                    <a:srgbClr val="0070C0"/>
                  </a:solidFill>
                  <a:latin typeface="Calibri"/>
                  <a:ea typeface="Calibri"/>
                  <a:cs typeface="Calibri"/>
                  <a:sym typeface="Calibri"/>
                </a:rPr>
                <a:t>•</a:t>
              </a:r>
              <a:r>
                <a:rPr b="1" i="0" lang="en-GB" sz="700" u="none" cap="none" strike="noStrike">
                  <a:solidFill>
                    <a:schemeClr val="dk1"/>
                  </a:solidFill>
                  <a:latin typeface="Calibri"/>
                  <a:ea typeface="Calibri"/>
                  <a:cs typeface="Calibri"/>
                  <a:sym typeface="Calibri"/>
                </a:rPr>
                <a:t> Communication </a:t>
              </a:r>
              <a:r>
                <a:rPr b="1" i="0" lang="en-GB" sz="700" u="none" cap="none" strike="noStrike">
                  <a:solidFill>
                    <a:srgbClr val="0070C0"/>
                  </a:solidFill>
                  <a:latin typeface="Calibri"/>
                  <a:ea typeface="Calibri"/>
                  <a:cs typeface="Calibri"/>
                  <a:sym typeface="Calibri"/>
                </a:rPr>
                <a:t>•</a:t>
              </a:r>
              <a:r>
                <a:rPr b="1" i="0" lang="en-GB" sz="700" u="none" cap="none" strike="noStrike">
                  <a:solidFill>
                    <a:schemeClr val="dk1"/>
                  </a:solidFill>
                  <a:latin typeface="Calibri"/>
                  <a:ea typeface="Calibri"/>
                  <a:cs typeface="Calibri"/>
                  <a:sym typeface="Calibri"/>
                </a:rPr>
                <a:t> Accuracy </a:t>
              </a:r>
              <a:r>
                <a:rPr b="1" i="0" lang="en-GB" sz="700" u="none" cap="none" strike="noStrike">
                  <a:solidFill>
                    <a:srgbClr val="0070C0"/>
                  </a:solidFill>
                  <a:latin typeface="Calibri"/>
                  <a:ea typeface="Calibri"/>
                  <a:cs typeface="Calibri"/>
                  <a:sym typeface="Calibri"/>
                </a:rPr>
                <a:t>•</a:t>
              </a:r>
              <a:r>
                <a:rPr b="1" i="0" lang="en-GB" sz="700" u="none" cap="none" strike="noStrike">
                  <a:solidFill>
                    <a:schemeClr val="dk1"/>
                  </a:solidFill>
                  <a:latin typeface="Calibri"/>
                  <a:ea typeface="Calibri"/>
                  <a:cs typeface="Calibri"/>
                  <a:sym typeface="Calibri"/>
                </a:rPr>
                <a:t> Problem solving </a:t>
              </a:r>
              <a:r>
                <a:rPr b="1" i="0" lang="en-GB" sz="700" u="none" cap="none" strike="noStrike">
                  <a:solidFill>
                    <a:srgbClr val="0070C0"/>
                  </a:solidFill>
                  <a:latin typeface="Calibri"/>
                  <a:ea typeface="Calibri"/>
                  <a:cs typeface="Calibri"/>
                  <a:sym typeface="Calibri"/>
                </a:rPr>
                <a:t>•</a:t>
              </a:r>
              <a:r>
                <a:rPr b="1" i="0" lang="en-GB" sz="700" u="none" cap="none" strike="noStrike">
                  <a:solidFill>
                    <a:schemeClr val="dk1"/>
                  </a:solidFill>
                  <a:latin typeface="Calibri"/>
                  <a:ea typeface="Calibri"/>
                  <a:cs typeface="Calibri"/>
                  <a:sym typeface="Calibri"/>
                </a:rPr>
                <a:t> Resilience </a:t>
              </a:r>
              <a:r>
                <a:rPr b="1" i="0" lang="en-GB" sz="700" u="none" cap="none" strike="noStrike">
                  <a:solidFill>
                    <a:srgbClr val="0070C0"/>
                  </a:solidFill>
                  <a:latin typeface="Calibri"/>
                  <a:ea typeface="Calibri"/>
                  <a:cs typeface="Calibri"/>
                  <a:sym typeface="Calibri"/>
                </a:rPr>
                <a:t>• </a:t>
              </a:r>
              <a:r>
                <a:rPr b="1" i="0" lang="en-GB" sz="700" u="none" cap="none" strike="noStrike">
                  <a:solidFill>
                    <a:schemeClr val="dk1"/>
                  </a:solidFill>
                  <a:latin typeface="Calibri"/>
                  <a:ea typeface="Calibri"/>
                  <a:cs typeface="Calibri"/>
                  <a:sym typeface="Calibri"/>
                </a:rPr>
                <a:t>Reasoning </a:t>
              </a:r>
              <a:r>
                <a:rPr b="1" i="0" lang="en-GB" sz="700" u="none" cap="none" strike="noStrike">
                  <a:solidFill>
                    <a:srgbClr val="0070C0"/>
                  </a:solidFill>
                  <a:latin typeface="Calibri"/>
                  <a:ea typeface="Calibri"/>
                  <a:cs typeface="Calibri"/>
                  <a:sym typeface="Calibri"/>
                </a:rPr>
                <a:t>• </a:t>
              </a:r>
              <a:r>
                <a:rPr b="1" i="0" lang="en-GB" sz="700" u="none" cap="none" strike="noStrike">
                  <a:solidFill>
                    <a:schemeClr val="dk1"/>
                  </a:solidFill>
                  <a:latin typeface="Calibri"/>
                  <a:ea typeface="Calibri"/>
                  <a:cs typeface="Calibri"/>
                  <a:sym typeface="Calibri"/>
                </a:rPr>
                <a:t>Patience </a:t>
              </a:r>
              <a:r>
                <a:rPr b="1" i="0" lang="en-GB" sz="700" u="none" cap="none" strike="noStrike">
                  <a:solidFill>
                    <a:srgbClr val="0070C0"/>
                  </a:solidFill>
                  <a:latin typeface="Calibri"/>
                  <a:ea typeface="Calibri"/>
                  <a:cs typeface="Calibri"/>
                  <a:sym typeface="Calibri"/>
                </a:rPr>
                <a:t>• </a:t>
              </a:r>
              <a:r>
                <a:rPr b="1" i="0" lang="en-GB" sz="700" u="none" cap="none" strike="noStrike">
                  <a:solidFill>
                    <a:schemeClr val="dk1"/>
                  </a:solidFill>
                  <a:latin typeface="Calibri"/>
                  <a:ea typeface="Calibri"/>
                  <a:cs typeface="Calibri"/>
                  <a:sym typeface="Calibri"/>
                </a:rPr>
                <a:t>Logical Thinking</a:t>
              </a:r>
              <a:endParaRPr b="0" i="0" sz="700" u="none" cap="none" strike="noStrike">
                <a:solidFill>
                  <a:schemeClr val="dk1"/>
                </a:solidFill>
                <a:latin typeface="Calibri"/>
                <a:ea typeface="Calibri"/>
                <a:cs typeface="Calibri"/>
                <a:sym typeface="Calibri"/>
              </a:endParaRPr>
            </a:p>
          </p:txBody>
        </p:sp>
        <p:sp>
          <p:nvSpPr>
            <p:cNvPr id="190" name="Google Shape;190;p1"/>
            <p:cNvSpPr txBox="1"/>
            <p:nvPr/>
          </p:nvSpPr>
          <p:spPr>
            <a:xfrm>
              <a:off x="4259901" y="1119432"/>
              <a:ext cx="2663203" cy="3231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700"/>
                <a:buFont typeface="Arial"/>
                <a:buNone/>
              </a:pPr>
              <a:r>
                <a:rPr b="0" i="0" lang="en-GB" sz="700" u="none" cap="none" strike="noStrike">
                  <a:solidFill>
                    <a:schemeClr val="dk1"/>
                  </a:solidFill>
                  <a:latin typeface="Calibri"/>
                  <a:ea typeface="Calibri"/>
                  <a:cs typeface="Calibri"/>
                  <a:sym typeface="Calibri"/>
                </a:rPr>
                <a:t>Analyst </a:t>
              </a:r>
              <a:r>
                <a:rPr b="1" i="0" lang="en-GB" sz="700" u="none" cap="none" strike="noStrike">
                  <a:solidFill>
                    <a:srgbClr val="0070C0"/>
                  </a:solidFill>
                  <a:latin typeface="Calibri"/>
                  <a:ea typeface="Calibri"/>
                  <a:cs typeface="Calibri"/>
                  <a:sym typeface="Calibri"/>
                </a:rPr>
                <a:t>•</a:t>
              </a:r>
              <a:r>
                <a:rPr b="0" i="0" lang="en-GB" sz="700" u="none" cap="none" strike="noStrike">
                  <a:solidFill>
                    <a:schemeClr val="dk1"/>
                  </a:solidFill>
                  <a:latin typeface="Calibri"/>
                  <a:ea typeface="Calibri"/>
                  <a:cs typeface="Calibri"/>
                  <a:sym typeface="Calibri"/>
                </a:rPr>
                <a:t> </a:t>
              </a:r>
              <a:r>
                <a:rPr b="1" i="0" lang="en-GB" sz="700" u="none" cap="none" strike="noStrike">
                  <a:solidFill>
                    <a:schemeClr val="dk1"/>
                  </a:solidFill>
                  <a:latin typeface="Calibri"/>
                  <a:ea typeface="Calibri"/>
                  <a:cs typeface="Calibri"/>
                  <a:sym typeface="Calibri"/>
                </a:rPr>
                <a:t>Accountant</a:t>
              </a:r>
              <a:r>
                <a:rPr b="0" i="0" lang="en-GB" sz="700" u="none" cap="none" strike="noStrike">
                  <a:solidFill>
                    <a:schemeClr val="dk1"/>
                  </a:solidFill>
                  <a:latin typeface="Calibri"/>
                  <a:ea typeface="Calibri"/>
                  <a:cs typeface="Calibri"/>
                  <a:sym typeface="Calibri"/>
                </a:rPr>
                <a:t> </a:t>
              </a:r>
              <a:r>
                <a:rPr b="1" i="0" lang="en-GB" sz="700" u="none" cap="none" strike="noStrike">
                  <a:solidFill>
                    <a:srgbClr val="0070C0"/>
                  </a:solidFill>
                  <a:latin typeface="Calibri"/>
                  <a:ea typeface="Calibri"/>
                  <a:cs typeface="Calibri"/>
                  <a:sym typeface="Calibri"/>
                </a:rPr>
                <a:t>•</a:t>
              </a:r>
              <a:r>
                <a:rPr b="0" i="0" lang="en-GB" sz="700" u="none" cap="none" strike="noStrike">
                  <a:solidFill>
                    <a:schemeClr val="dk1"/>
                  </a:solidFill>
                  <a:latin typeface="Calibri"/>
                  <a:ea typeface="Calibri"/>
                  <a:cs typeface="Calibri"/>
                  <a:sym typeface="Calibri"/>
                </a:rPr>
                <a:t> Engineering </a:t>
              </a:r>
              <a:r>
                <a:rPr b="1" i="0" lang="en-GB" sz="700" u="none" cap="none" strike="noStrike">
                  <a:solidFill>
                    <a:srgbClr val="0070C0"/>
                  </a:solidFill>
                  <a:latin typeface="Calibri"/>
                  <a:ea typeface="Calibri"/>
                  <a:cs typeface="Calibri"/>
                  <a:sym typeface="Calibri"/>
                </a:rPr>
                <a:t>•</a:t>
              </a:r>
              <a:r>
                <a:rPr b="0" i="0" lang="en-GB" sz="700" u="none" cap="none" strike="noStrike">
                  <a:solidFill>
                    <a:schemeClr val="dk1"/>
                  </a:solidFill>
                  <a:latin typeface="Calibri"/>
                  <a:ea typeface="Calibri"/>
                  <a:cs typeface="Calibri"/>
                  <a:sym typeface="Calibri"/>
                </a:rPr>
                <a:t> Education </a:t>
              </a:r>
              <a:r>
                <a:rPr b="1" i="0" lang="en-GB" sz="700" u="none" cap="none" strike="noStrike">
                  <a:solidFill>
                    <a:srgbClr val="0070C0"/>
                  </a:solidFill>
                  <a:latin typeface="Calibri"/>
                  <a:ea typeface="Calibri"/>
                  <a:cs typeface="Calibri"/>
                  <a:sym typeface="Calibri"/>
                </a:rPr>
                <a:t>•</a:t>
              </a:r>
              <a:r>
                <a:rPr b="0" i="0" lang="en-GB" sz="700" u="none" cap="none" strike="noStrike">
                  <a:solidFill>
                    <a:schemeClr val="dk1"/>
                  </a:solidFill>
                  <a:latin typeface="Calibri"/>
                  <a:ea typeface="Calibri"/>
                  <a:cs typeface="Calibri"/>
                  <a:sym typeface="Calibri"/>
                </a:rPr>
                <a:t> </a:t>
              </a:r>
              <a:r>
                <a:rPr b="1" i="0" lang="en-GB" sz="700" u="none" cap="none" strike="noStrike">
                  <a:solidFill>
                    <a:schemeClr val="dk1"/>
                  </a:solidFill>
                  <a:latin typeface="Calibri"/>
                  <a:ea typeface="Calibri"/>
                  <a:cs typeface="Calibri"/>
                  <a:sym typeface="Calibri"/>
                </a:rPr>
                <a:t>Mechanic</a:t>
              </a:r>
              <a:r>
                <a:rPr b="1" i="0" lang="en-GB" sz="700" u="none" cap="none" strike="noStrike">
                  <a:solidFill>
                    <a:srgbClr val="0070C0"/>
                  </a:solidFill>
                  <a:latin typeface="Calibri"/>
                  <a:ea typeface="Calibri"/>
                  <a:cs typeface="Calibri"/>
                  <a:sym typeface="Calibri"/>
                </a:rPr>
                <a:t>•</a:t>
              </a:r>
              <a:r>
                <a:rPr b="0" i="0" lang="en-GB" sz="700" u="none" cap="none" strike="noStrike">
                  <a:solidFill>
                    <a:schemeClr val="dk1"/>
                  </a:solidFill>
                  <a:latin typeface="Calibri"/>
                  <a:ea typeface="Calibri"/>
                  <a:cs typeface="Calibri"/>
                  <a:sym typeface="Calibri"/>
                </a:rPr>
                <a:t>  </a:t>
              </a:r>
              <a:r>
                <a:rPr b="1" i="0" lang="en-GB" sz="700" u="none" cap="none" strike="noStrike">
                  <a:solidFill>
                    <a:schemeClr val="dk1"/>
                  </a:solidFill>
                  <a:latin typeface="Calibri"/>
                  <a:ea typeface="Calibri"/>
                  <a:cs typeface="Calibri"/>
                  <a:sym typeface="Calibri"/>
                </a:rPr>
                <a:t>Marketing</a:t>
              </a:r>
              <a:r>
                <a:rPr b="0" i="0" lang="en-GB" sz="700" u="none" cap="none" strike="noStrike">
                  <a:solidFill>
                    <a:schemeClr val="dk1"/>
                  </a:solidFill>
                  <a:latin typeface="Calibri"/>
                  <a:ea typeface="Calibri"/>
                  <a:cs typeface="Calibri"/>
                  <a:sym typeface="Calibri"/>
                </a:rPr>
                <a:t> </a:t>
              </a:r>
              <a:r>
                <a:rPr b="0" i="0" lang="en-GB" sz="800" u="none" cap="none" strike="noStrike">
                  <a:solidFill>
                    <a:srgbClr val="0070C0"/>
                  </a:solidFill>
                  <a:latin typeface="Calibri"/>
                  <a:ea typeface="Calibri"/>
                  <a:cs typeface="Calibri"/>
                  <a:sym typeface="Calibri"/>
                </a:rPr>
                <a:t>•</a:t>
              </a:r>
              <a:r>
                <a:rPr b="0" i="0" lang="en-GB" sz="700" u="none" cap="none" strike="noStrike">
                  <a:solidFill>
                    <a:schemeClr val="dk1"/>
                  </a:solidFill>
                  <a:latin typeface="Calibri"/>
                  <a:ea typeface="Calibri"/>
                  <a:cs typeface="Calibri"/>
                  <a:sym typeface="Calibri"/>
                </a:rPr>
                <a:t> Pilot </a:t>
              </a:r>
              <a:r>
                <a:rPr b="1" i="0" lang="en-GB" sz="700" u="none" cap="none" strike="noStrike">
                  <a:solidFill>
                    <a:srgbClr val="0070C0"/>
                  </a:solidFill>
                  <a:latin typeface="Calibri"/>
                  <a:ea typeface="Calibri"/>
                  <a:cs typeface="Calibri"/>
                  <a:sym typeface="Calibri"/>
                </a:rPr>
                <a:t>•</a:t>
              </a:r>
              <a:r>
                <a:rPr b="0" i="0" lang="en-GB" sz="700" u="none" cap="none" strike="noStrike">
                  <a:solidFill>
                    <a:schemeClr val="dk1"/>
                  </a:solidFill>
                  <a:latin typeface="Calibri"/>
                  <a:ea typeface="Calibri"/>
                  <a:cs typeface="Calibri"/>
                  <a:sym typeface="Calibri"/>
                </a:rPr>
                <a:t> </a:t>
              </a:r>
              <a:r>
                <a:rPr b="1" i="0" lang="en-GB" sz="700" u="none" cap="none" strike="noStrike">
                  <a:solidFill>
                    <a:schemeClr val="dk1"/>
                  </a:solidFill>
                  <a:latin typeface="Calibri"/>
                  <a:ea typeface="Calibri"/>
                  <a:cs typeface="Calibri"/>
                  <a:sym typeface="Calibri"/>
                </a:rPr>
                <a:t>Medicine</a:t>
              </a:r>
              <a:r>
                <a:rPr b="0" i="0" lang="en-GB" sz="700" u="none" cap="none" strike="noStrike">
                  <a:solidFill>
                    <a:schemeClr val="dk1"/>
                  </a:solidFill>
                  <a:latin typeface="Calibri"/>
                  <a:ea typeface="Calibri"/>
                  <a:cs typeface="Calibri"/>
                  <a:sym typeface="Calibri"/>
                </a:rPr>
                <a:t> </a:t>
              </a:r>
              <a:r>
                <a:rPr b="1" i="0" lang="en-GB" sz="700" u="none" cap="none" strike="noStrike">
                  <a:solidFill>
                    <a:srgbClr val="0070C0"/>
                  </a:solidFill>
                  <a:latin typeface="Calibri"/>
                  <a:ea typeface="Calibri"/>
                  <a:cs typeface="Calibri"/>
                  <a:sym typeface="Calibri"/>
                </a:rPr>
                <a:t>•</a:t>
              </a:r>
              <a:r>
                <a:rPr b="0" i="0" lang="en-GB" sz="700" u="none" cap="none" strike="noStrike">
                  <a:solidFill>
                    <a:schemeClr val="dk1"/>
                  </a:solidFill>
                  <a:latin typeface="Calibri"/>
                  <a:ea typeface="Calibri"/>
                  <a:cs typeface="Calibri"/>
                  <a:sym typeface="Calibri"/>
                </a:rPr>
                <a:t> Researcher </a:t>
              </a:r>
              <a:r>
                <a:rPr b="1" i="0" lang="en-GB" sz="700" u="none" cap="none" strike="noStrike">
                  <a:solidFill>
                    <a:srgbClr val="0070C0"/>
                  </a:solidFill>
                  <a:latin typeface="Calibri"/>
                  <a:ea typeface="Calibri"/>
                  <a:cs typeface="Calibri"/>
                  <a:sym typeface="Calibri"/>
                </a:rPr>
                <a:t>•</a:t>
              </a:r>
              <a:r>
                <a:rPr b="0" i="0" lang="en-GB" sz="700" u="none" cap="none" strike="noStrike">
                  <a:solidFill>
                    <a:schemeClr val="dk1"/>
                  </a:solidFill>
                  <a:latin typeface="Calibri"/>
                  <a:ea typeface="Calibri"/>
                  <a:cs typeface="Calibri"/>
                  <a:sym typeface="Calibri"/>
                </a:rPr>
                <a:t> Scientist</a:t>
              </a:r>
              <a:r>
                <a:rPr b="1" i="0" lang="en-GB" sz="700" u="none" cap="none" strike="noStrike">
                  <a:solidFill>
                    <a:srgbClr val="0070C0"/>
                  </a:solidFill>
                  <a:latin typeface="Calibri"/>
                  <a:ea typeface="Calibri"/>
                  <a:cs typeface="Calibri"/>
                  <a:sym typeface="Calibri"/>
                </a:rPr>
                <a:t>•</a:t>
              </a:r>
              <a:endParaRPr b="0" i="0" sz="700" u="none" cap="none" strike="noStrike">
                <a:solidFill>
                  <a:schemeClr val="dk1"/>
                </a:solidFill>
                <a:latin typeface="Calibri"/>
                <a:ea typeface="Calibri"/>
                <a:cs typeface="Calibri"/>
                <a:sym typeface="Calibri"/>
              </a:endParaRPr>
            </a:p>
          </p:txBody>
        </p:sp>
        <p:sp>
          <p:nvSpPr>
            <p:cNvPr id="191" name="Google Shape;191;p1"/>
            <p:cNvSpPr txBox="1"/>
            <p:nvPr/>
          </p:nvSpPr>
          <p:spPr>
            <a:xfrm>
              <a:off x="4317390" y="1874919"/>
              <a:ext cx="2610344" cy="18466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600"/>
                <a:buFont typeface="Arial"/>
                <a:buNone/>
              </a:pPr>
              <a:r>
                <a:rPr b="0" i="0" lang="en-GB" sz="600" u="sng" cap="none" strike="noStrike">
                  <a:solidFill>
                    <a:srgbClr val="0070C0"/>
                  </a:solidFill>
                  <a:latin typeface="Calibri"/>
                  <a:ea typeface="Calibri"/>
                  <a:cs typeface="Calibri"/>
                  <a:sym typeface="Calibri"/>
                  <a:hlinkClick r:id="rId10">
                    <a:extLst>
                      <a:ext uri="{A12FA001-AC4F-418D-AE19-62706E023703}">
                        <ahyp:hlinkClr val="tx"/>
                      </a:ext>
                    </a:extLst>
                  </a:hlinkClick>
                </a:rPr>
                <a:t>NRICH</a:t>
              </a:r>
              <a:r>
                <a:rPr b="0" i="0" lang="en-GB" sz="600" u="sng" cap="none" strike="noStrike">
                  <a:solidFill>
                    <a:srgbClr val="0070C0"/>
                  </a:solidFill>
                  <a:latin typeface="Calibri"/>
                  <a:ea typeface="Calibri"/>
                  <a:cs typeface="Calibri"/>
                  <a:sym typeface="Calibri"/>
                </a:rPr>
                <a:t>,</a:t>
              </a:r>
              <a:r>
                <a:rPr b="0" i="0" lang="en-GB" sz="600" u="none" cap="none" strike="noStrike">
                  <a:solidFill>
                    <a:srgbClr val="0070C0"/>
                  </a:solidFill>
                  <a:latin typeface="Calibri"/>
                  <a:ea typeface="Calibri"/>
                  <a:cs typeface="Calibri"/>
                  <a:sym typeface="Calibri"/>
                </a:rPr>
                <a:t>    </a:t>
              </a:r>
              <a:r>
                <a:rPr b="0" i="0" lang="en-GB" sz="600" u="sng" cap="none" strike="noStrike">
                  <a:solidFill>
                    <a:srgbClr val="0070C0"/>
                  </a:solidFill>
                  <a:latin typeface="Calibri"/>
                  <a:ea typeface="Calibri"/>
                  <a:cs typeface="Calibri"/>
                  <a:sym typeface="Calibri"/>
                </a:rPr>
                <a:t>Tomrocksmaths (Youtube),</a:t>
              </a:r>
              <a:r>
                <a:rPr b="0" i="0" lang="en-GB" sz="600" u="none" cap="none" strike="noStrike">
                  <a:solidFill>
                    <a:srgbClr val="0070C0"/>
                  </a:solidFill>
                  <a:latin typeface="Calibri"/>
                  <a:ea typeface="Calibri"/>
                  <a:cs typeface="Calibri"/>
                  <a:sym typeface="Calibri"/>
                </a:rPr>
                <a:t>    </a:t>
              </a:r>
              <a:r>
                <a:rPr b="0" i="0" lang="en-GB" sz="600" u="sng" cap="none" strike="noStrike">
                  <a:solidFill>
                    <a:srgbClr val="0070C0"/>
                  </a:solidFill>
                  <a:latin typeface="Calibri"/>
                  <a:ea typeface="Calibri"/>
                  <a:cs typeface="Calibri"/>
                  <a:sym typeface="Calibri"/>
                  <a:hlinkClick r:id="rId11">
                    <a:extLst>
                      <a:ext uri="{A12FA001-AC4F-418D-AE19-62706E023703}">
                        <ahyp:hlinkClr val="tx"/>
                      </a:ext>
                    </a:extLst>
                  </a:hlinkClick>
                </a:rPr>
                <a:t>The Oxford Online Maths Club</a:t>
              </a:r>
              <a:endParaRPr b="0" i="0" sz="600" u="sng" cap="none" strike="noStrike">
                <a:solidFill>
                  <a:srgbClr val="0070C0"/>
                </a:solidFill>
                <a:latin typeface="Calibri"/>
                <a:ea typeface="Calibri"/>
                <a:cs typeface="Calibri"/>
                <a:sym typeface="Calibri"/>
              </a:endParaRPr>
            </a:p>
          </p:txBody>
        </p:sp>
        <p:sp>
          <p:nvSpPr>
            <p:cNvPr id="192" name="Google Shape;192;p1"/>
            <p:cNvSpPr/>
            <p:nvPr/>
          </p:nvSpPr>
          <p:spPr>
            <a:xfrm flipH="1" rot="-4978532">
              <a:off x="4752543" y="3089534"/>
              <a:ext cx="815561" cy="1085686"/>
            </a:xfrm>
            <a:prstGeom prst="arc">
              <a:avLst>
                <a:gd fmla="val 1863579" name="adj1"/>
                <a:gd fmla="val 5218467" name="adj2"/>
              </a:avLst>
            </a:prstGeom>
            <a:noFill/>
            <a:ln cap="flat" cmpd="sng" w="12700">
              <a:solidFill>
                <a:schemeClr val="dk1"/>
              </a:solidFill>
              <a:prstDash val="solid"/>
              <a:miter lim="800000"/>
              <a:headEnd len="med" w="med" type="oval"/>
              <a:tailEnd len="med" w="med" type="triangl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193" name="Google Shape;193;p1"/>
            <p:cNvGrpSpPr/>
            <p:nvPr/>
          </p:nvGrpSpPr>
          <p:grpSpPr>
            <a:xfrm>
              <a:off x="4148848" y="8334471"/>
              <a:ext cx="761156" cy="790905"/>
              <a:chOff x="1546509" y="5298971"/>
              <a:chExt cx="952500" cy="942975"/>
            </a:xfrm>
          </p:grpSpPr>
          <p:sp>
            <p:nvSpPr>
              <p:cNvPr id="194" name="Google Shape;194;p1"/>
              <p:cNvSpPr/>
              <p:nvPr/>
            </p:nvSpPr>
            <p:spPr>
              <a:xfrm>
                <a:off x="1546509" y="5298971"/>
                <a:ext cx="952500" cy="942975"/>
              </a:xfrm>
              <a:prstGeom prst="ellipse">
                <a:avLst/>
              </a:prstGeom>
              <a:solidFill>
                <a:srgbClr val="FFD966"/>
              </a:solidFill>
              <a:ln cap="flat" cmpd="sng" w="7620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The Foregen Rough One Regular" id="195" name="Google Shape;195;p1"/>
              <p:cNvPicPr preferRelativeResize="0"/>
              <p:nvPr/>
            </p:nvPicPr>
            <p:blipFill rotWithShape="1">
              <a:blip r:embed="rId6">
                <a:alphaModFix/>
              </a:blip>
              <a:srcRect b="0" l="0" r="0" t="0"/>
              <a:stretch/>
            </p:blipFill>
            <p:spPr>
              <a:xfrm>
                <a:off x="1757420" y="5507287"/>
                <a:ext cx="494393" cy="202961"/>
              </a:xfrm>
              <a:prstGeom prst="rect">
                <a:avLst/>
              </a:prstGeom>
              <a:noFill/>
              <a:ln>
                <a:noFill/>
              </a:ln>
            </p:spPr>
          </p:pic>
        </p:grpSp>
        <p:pic>
          <p:nvPicPr>
            <p:cNvPr descr="The Foregen Rough One Regular" id="196" name="Google Shape;196;p1"/>
            <p:cNvPicPr preferRelativeResize="0"/>
            <p:nvPr/>
          </p:nvPicPr>
          <p:blipFill rotWithShape="1">
            <a:blip r:embed="rId12">
              <a:alphaModFix/>
            </a:blip>
            <a:srcRect b="0" l="0" r="0" t="0"/>
            <a:stretch/>
          </p:blipFill>
          <p:spPr>
            <a:xfrm>
              <a:off x="4463113" y="8721153"/>
              <a:ext cx="192586" cy="367391"/>
            </a:xfrm>
            <a:prstGeom prst="rect">
              <a:avLst/>
            </a:prstGeom>
            <a:noFill/>
            <a:ln>
              <a:noFill/>
            </a:ln>
          </p:spPr>
        </p:pic>
        <p:pic>
          <p:nvPicPr>
            <p:cNvPr descr="https://lh6.googleusercontent.com/Go9m35rsjt7t-7VIz-AQSVhuRazvcHcz87Gg0ajJItEQSLkyyNIskDfTTEjWhuDNkBfqwig0hCJGc6--zo0oYyxwZFHBnqLpzBw9_T4_XozfVBrC3ITNAviC059jvkNzrODz4oxamQ_nric28QJiazCwScmqC2zIdaSX9mIcuC5WDPif5CWjfLT8nq08lsDX=s2048" id="197" name="Google Shape;197;p1"/>
            <p:cNvPicPr preferRelativeResize="0"/>
            <p:nvPr/>
          </p:nvPicPr>
          <p:blipFill rotWithShape="1">
            <a:blip r:embed="rId13">
              <a:alphaModFix/>
            </a:blip>
            <a:srcRect b="29620" l="9654" r="55653" t="17271"/>
            <a:stretch/>
          </p:blipFill>
          <p:spPr>
            <a:xfrm>
              <a:off x="139450" y="119349"/>
              <a:ext cx="826656" cy="711816"/>
            </a:xfrm>
            <a:prstGeom prst="rect">
              <a:avLst/>
            </a:prstGeom>
            <a:noFill/>
            <a:ln>
              <a:noFill/>
            </a:ln>
          </p:spPr>
        </p:pic>
        <p:sp>
          <p:nvSpPr>
            <p:cNvPr id="198" name="Google Shape;198;p1"/>
            <p:cNvSpPr txBox="1"/>
            <p:nvPr/>
          </p:nvSpPr>
          <p:spPr>
            <a:xfrm>
              <a:off x="3655606" y="808444"/>
              <a:ext cx="798000" cy="349800"/>
            </a:xfrm>
            <a:prstGeom prst="rect">
              <a:avLst/>
            </a:prstGeom>
            <a:noFill/>
            <a:ln>
              <a:noFill/>
            </a:ln>
          </p:spPr>
          <p:txBody>
            <a:bodyPr anchorCtr="0" anchor="t" bIns="36000" lIns="36000" spcFirstLastPara="1" rIns="36000" wrap="square" tIns="36000">
              <a:spAutoFit/>
            </a:bodyPr>
            <a:lstStyle/>
            <a:p>
              <a:pPr indent="0" lvl="0" marL="0" marR="0" rtl="0" algn="l">
                <a:lnSpc>
                  <a:spcPct val="90000"/>
                </a:lnSpc>
                <a:spcBef>
                  <a:spcPts val="0"/>
                </a:spcBef>
                <a:spcAft>
                  <a:spcPts val="0"/>
                </a:spcAft>
                <a:buClr>
                  <a:srgbClr val="000000"/>
                </a:buClr>
                <a:buSzPts val="1000"/>
                <a:buFont typeface="Arial"/>
                <a:buNone/>
              </a:pPr>
              <a:r>
                <a:rPr b="0" i="0" lang="en-GB" sz="1000" u="none" cap="none" strike="noStrike">
                  <a:solidFill>
                    <a:schemeClr val="lt1"/>
                  </a:solidFill>
                  <a:latin typeface="Calibri"/>
                  <a:ea typeface="Calibri"/>
                  <a:cs typeface="Calibri"/>
                  <a:sym typeface="Calibri"/>
                </a:rPr>
                <a:t>Sixth Form / Further Study</a:t>
              </a:r>
              <a:endParaRPr b="0" i="0" sz="1400" u="none" cap="none" strike="noStrike">
                <a:solidFill>
                  <a:srgbClr val="000000"/>
                </a:solidFill>
                <a:latin typeface="Arial"/>
                <a:ea typeface="Arial"/>
                <a:cs typeface="Arial"/>
                <a:sym typeface="Arial"/>
              </a:endParaRPr>
            </a:p>
          </p:txBody>
        </p:sp>
        <p:sp>
          <p:nvSpPr>
            <p:cNvPr id="199" name="Google Shape;199;p1"/>
            <p:cNvSpPr txBox="1"/>
            <p:nvPr/>
          </p:nvSpPr>
          <p:spPr>
            <a:xfrm>
              <a:off x="3821707" y="1181510"/>
              <a:ext cx="494769" cy="226591"/>
            </a:xfrm>
            <a:prstGeom prst="rect">
              <a:avLst/>
            </a:prstGeom>
            <a:noFill/>
            <a:ln>
              <a:noFill/>
            </a:ln>
          </p:spPr>
          <p:txBody>
            <a:bodyPr anchorCtr="0" anchor="t" bIns="36000" lIns="36000" spcFirstLastPara="1" rIns="36000" wrap="square" tIns="36000">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chemeClr val="lt1"/>
                  </a:solidFill>
                  <a:latin typeface="Calibri"/>
                  <a:ea typeface="Calibri"/>
                  <a:cs typeface="Calibri"/>
                  <a:sym typeface="Calibri"/>
                </a:rPr>
                <a:t>Careers</a:t>
              </a:r>
              <a:endParaRPr b="0" i="0" sz="1400" u="none" cap="none" strike="noStrike">
                <a:solidFill>
                  <a:srgbClr val="000000"/>
                </a:solidFill>
                <a:latin typeface="Arial"/>
                <a:ea typeface="Arial"/>
                <a:cs typeface="Arial"/>
                <a:sym typeface="Arial"/>
              </a:endParaRPr>
            </a:p>
          </p:txBody>
        </p:sp>
        <p:sp>
          <p:nvSpPr>
            <p:cNvPr id="200" name="Google Shape;200;p1"/>
            <p:cNvSpPr txBox="1"/>
            <p:nvPr/>
          </p:nvSpPr>
          <p:spPr>
            <a:xfrm>
              <a:off x="1123376" y="160650"/>
              <a:ext cx="57492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GB" sz="2800" u="none" cap="none" strike="noStrike">
                  <a:solidFill>
                    <a:schemeClr val="dk1"/>
                  </a:solidFill>
                  <a:latin typeface="Poppins Medium"/>
                  <a:ea typeface="Poppins Medium"/>
                  <a:cs typeface="Poppins Medium"/>
                  <a:sym typeface="Poppins Medium"/>
                </a:rPr>
                <a:t>Mathemati</a:t>
              </a:r>
              <a:r>
                <a:rPr lang="en-GB" sz="2800">
                  <a:solidFill>
                    <a:schemeClr val="dk1"/>
                  </a:solidFill>
                  <a:latin typeface="Poppins Medium"/>
                  <a:ea typeface="Poppins Medium"/>
                  <a:cs typeface="Poppins Medium"/>
                  <a:sym typeface="Poppins Medium"/>
                </a:rPr>
                <a:t>c</a:t>
              </a:r>
              <a:r>
                <a:rPr b="0" i="0" lang="en-GB" sz="2800" u="none" cap="none" strike="noStrike">
                  <a:solidFill>
                    <a:schemeClr val="dk1"/>
                  </a:solidFill>
                  <a:latin typeface="Poppins Medium"/>
                  <a:ea typeface="Poppins Medium"/>
                  <a:cs typeface="Poppins Medium"/>
                  <a:sym typeface="Poppins Medium"/>
                </a:rPr>
                <a:t>s Curriculum Map</a:t>
              </a:r>
              <a:endParaRPr b="0" i="0" sz="1400" u="none" cap="none" strike="noStrike">
                <a:solidFill>
                  <a:srgbClr val="000000"/>
                </a:solidFill>
                <a:latin typeface="Arial"/>
                <a:ea typeface="Arial"/>
                <a:cs typeface="Arial"/>
                <a:sym typeface="Arial"/>
              </a:endParaRPr>
            </a:p>
          </p:txBody>
        </p:sp>
        <p:sp>
          <p:nvSpPr>
            <p:cNvPr id="201" name="Google Shape;201;p1"/>
            <p:cNvSpPr txBox="1"/>
            <p:nvPr/>
          </p:nvSpPr>
          <p:spPr>
            <a:xfrm>
              <a:off x="1133153" y="1835180"/>
              <a:ext cx="1945500" cy="387900"/>
            </a:xfrm>
            <a:prstGeom prst="rect">
              <a:avLst/>
            </a:prstGeom>
            <a:noFill/>
            <a:ln>
              <a:noFill/>
            </a:ln>
          </p:spPr>
          <p:txBody>
            <a:bodyPr anchorCtr="0" anchor="t" bIns="45700" lIns="91425" spcFirstLastPara="1" rIns="91425" wrap="square" tIns="45700">
              <a:spAutoFit/>
            </a:bodyPr>
            <a:lstStyle/>
            <a:p>
              <a:pPr indent="0" lvl="0" marL="0" marR="0" rtl="0" algn="l">
                <a:lnSpc>
                  <a:spcPct val="91428"/>
                </a:lnSpc>
                <a:spcBef>
                  <a:spcPts val="0"/>
                </a:spcBef>
                <a:spcAft>
                  <a:spcPts val="0"/>
                </a:spcAft>
                <a:buClr>
                  <a:srgbClr val="000000"/>
                </a:buClr>
                <a:buSzPts val="1050"/>
                <a:buFont typeface="Arial"/>
                <a:buNone/>
              </a:pPr>
              <a:r>
                <a:rPr b="0" i="0" lang="en-GB" sz="1050" u="none" cap="none" strike="noStrike">
                  <a:solidFill>
                    <a:srgbClr val="002060"/>
                  </a:solidFill>
                  <a:latin typeface="Verdana"/>
                  <a:ea typeface="Verdana"/>
                  <a:cs typeface="Verdana"/>
                  <a:sym typeface="Verdana"/>
                </a:rPr>
                <a:t>Mock Exams, Revision and targeted support</a:t>
              </a:r>
              <a:endParaRPr b="0" i="0" sz="1400" u="none" cap="none" strike="noStrike">
                <a:solidFill>
                  <a:srgbClr val="000000"/>
                </a:solidFill>
                <a:latin typeface="Arial"/>
                <a:ea typeface="Arial"/>
                <a:cs typeface="Arial"/>
                <a:sym typeface="Arial"/>
              </a:endParaRPr>
            </a:p>
          </p:txBody>
        </p:sp>
        <p:sp>
          <p:nvSpPr>
            <p:cNvPr id="202" name="Google Shape;202;p1"/>
            <p:cNvSpPr/>
            <p:nvPr/>
          </p:nvSpPr>
          <p:spPr>
            <a:xfrm>
              <a:off x="2907508" y="897142"/>
              <a:ext cx="703010" cy="719381"/>
            </a:xfrm>
            <a:prstGeom prst="ellipse">
              <a:avLst/>
            </a:prstGeom>
            <a:solidFill>
              <a:srgbClr val="FFD966"/>
            </a:solidFill>
            <a:ln cap="flat" cmpd="sng" w="7620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3" name="Google Shape;203;p1"/>
            <p:cNvSpPr txBox="1"/>
            <p:nvPr/>
          </p:nvSpPr>
          <p:spPr>
            <a:xfrm>
              <a:off x="2989716" y="998803"/>
              <a:ext cx="711022"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Short Stack"/>
                  <a:ea typeface="Short Stack"/>
                  <a:cs typeface="Short Stack"/>
                  <a:sym typeface="Short Stack"/>
                </a:rPr>
                <a:t>Next Steps</a:t>
              </a:r>
              <a:endParaRPr b="0" i="0" sz="1400" u="none" cap="none" strike="noStrike">
                <a:solidFill>
                  <a:srgbClr val="000000"/>
                </a:solidFill>
                <a:latin typeface="Arial"/>
                <a:ea typeface="Arial"/>
                <a:cs typeface="Arial"/>
                <a:sym typeface="Arial"/>
              </a:endParaRPr>
            </a:p>
          </p:txBody>
        </p:sp>
        <p:sp>
          <p:nvSpPr>
            <p:cNvPr id="204" name="Google Shape;204;p1"/>
            <p:cNvSpPr txBox="1"/>
            <p:nvPr/>
          </p:nvSpPr>
          <p:spPr>
            <a:xfrm>
              <a:off x="5688523" y="8058810"/>
              <a:ext cx="1118400" cy="954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700"/>
                <a:buFont typeface="Arial"/>
                <a:buNone/>
              </a:pPr>
              <a:r>
                <a:rPr b="1" i="0" lang="en-GB" sz="700" u="none" cap="none" strike="noStrike">
                  <a:solidFill>
                    <a:schemeClr val="dk1"/>
                  </a:solidFill>
                  <a:latin typeface="Calibri"/>
                  <a:ea typeface="Calibri"/>
                  <a:cs typeface="Calibri"/>
                  <a:sym typeface="Calibri"/>
                </a:rPr>
                <a:t>We work with our primary school partners to make sure we get to know you and you get to know us and what we teach you links up and follows on from what you have learnt already </a:t>
              </a:r>
              <a:endParaRPr b="0" i="0" sz="700" u="none" cap="none" strike="noStrike">
                <a:solidFill>
                  <a:schemeClr val="dk1"/>
                </a:solidFill>
                <a:latin typeface="Calibri"/>
                <a:ea typeface="Calibri"/>
                <a:cs typeface="Calibri"/>
                <a:sym typeface="Calibri"/>
              </a:endParaRPr>
            </a:p>
          </p:txBody>
        </p:sp>
        <p:sp>
          <p:nvSpPr>
            <p:cNvPr id="205" name="Google Shape;205;p1"/>
            <p:cNvSpPr txBox="1"/>
            <p:nvPr/>
          </p:nvSpPr>
          <p:spPr>
            <a:xfrm>
              <a:off x="390905" y="3296788"/>
              <a:ext cx="1621500" cy="387900"/>
            </a:xfrm>
            <a:prstGeom prst="rect">
              <a:avLst/>
            </a:prstGeom>
            <a:noFill/>
            <a:ln>
              <a:noFill/>
            </a:ln>
          </p:spPr>
          <p:txBody>
            <a:bodyPr anchorCtr="0" anchor="t" bIns="45700" lIns="91425" spcFirstLastPara="1" rIns="91425" wrap="square" tIns="45700">
              <a:spAutoFit/>
            </a:bodyPr>
            <a:lstStyle/>
            <a:p>
              <a:pPr indent="0" lvl="0" marL="0" marR="0" rtl="0" algn="l">
                <a:lnSpc>
                  <a:spcPct val="91428"/>
                </a:lnSpc>
                <a:spcBef>
                  <a:spcPts val="0"/>
                </a:spcBef>
                <a:spcAft>
                  <a:spcPts val="0"/>
                </a:spcAft>
                <a:buClr>
                  <a:srgbClr val="000000"/>
                </a:buClr>
                <a:buSzPts val="1050"/>
                <a:buFont typeface="Arial"/>
                <a:buNone/>
              </a:pPr>
              <a:r>
                <a:rPr b="0" i="0" lang="en-GB" sz="1050" u="none" cap="none" strike="noStrike">
                  <a:solidFill>
                    <a:srgbClr val="002060"/>
                  </a:solidFill>
                  <a:latin typeface="Verdana"/>
                  <a:ea typeface="Verdana"/>
                  <a:cs typeface="Verdana"/>
                  <a:sym typeface="Verdana"/>
                </a:rPr>
                <a:t>Revision and targeted support</a:t>
              </a:r>
              <a:endParaRPr b="0" i="0" sz="1400" u="none" cap="none" strike="noStrike">
                <a:solidFill>
                  <a:srgbClr val="000000"/>
                </a:solidFill>
                <a:latin typeface="Arial"/>
                <a:ea typeface="Arial"/>
                <a:cs typeface="Arial"/>
                <a:sym typeface="Arial"/>
              </a:endParaRPr>
            </a:p>
          </p:txBody>
        </p:sp>
        <p:sp>
          <p:nvSpPr>
            <p:cNvPr id="206" name="Google Shape;206;p1"/>
            <p:cNvSpPr txBox="1"/>
            <p:nvPr/>
          </p:nvSpPr>
          <p:spPr>
            <a:xfrm>
              <a:off x="2732461" y="6322312"/>
              <a:ext cx="1621500" cy="387900"/>
            </a:xfrm>
            <a:prstGeom prst="rect">
              <a:avLst/>
            </a:prstGeom>
            <a:noFill/>
            <a:ln>
              <a:noFill/>
            </a:ln>
          </p:spPr>
          <p:txBody>
            <a:bodyPr anchorCtr="0" anchor="t" bIns="45700" lIns="91425" spcFirstLastPara="1" rIns="91425" wrap="square" tIns="45700">
              <a:spAutoFit/>
            </a:bodyPr>
            <a:lstStyle/>
            <a:p>
              <a:pPr indent="0" lvl="0" marL="0" marR="0" rtl="0" algn="l">
                <a:lnSpc>
                  <a:spcPct val="91428"/>
                </a:lnSpc>
                <a:spcBef>
                  <a:spcPts val="0"/>
                </a:spcBef>
                <a:spcAft>
                  <a:spcPts val="0"/>
                </a:spcAft>
                <a:buClr>
                  <a:srgbClr val="000000"/>
                </a:buClr>
                <a:buSzPts val="1050"/>
                <a:buFont typeface="Arial"/>
                <a:buNone/>
              </a:pPr>
              <a:r>
                <a:rPr b="0" i="0" lang="en-GB" sz="1050" u="none" cap="none" strike="noStrike">
                  <a:solidFill>
                    <a:srgbClr val="002060"/>
                  </a:solidFill>
                  <a:latin typeface="Verdana"/>
                  <a:ea typeface="Verdana"/>
                  <a:cs typeface="Verdana"/>
                  <a:sym typeface="Verdana"/>
                </a:rPr>
                <a:t>Revision and targeted support</a:t>
              </a:r>
              <a:endParaRPr b="0" i="0" sz="1400" u="none" cap="none" strike="noStrike">
                <a:solidFill>
                  <a:srgbClr val="000000"/>
                </a:solidFill>
                <a:latin typeface="Arial"/>
                <a:ea typeface="Arial"/>
                <a:cs typeface="Arial"/>
                <a:sym typeface="Arial"/>
              </a:endParaRPr>
            </a:p>
          </p:txBody>
        </p:sp>
        <p:grpSp>
          <p:nvGrpSpPr>
            <p:cNvPr id="207" name="Google Shape;207;p1"/>
            <p:cNvGrpSpPr/>
            <p:nvPr/>
          </p:nvGrpSpPr>
          <p:grpSpPr>
            <a:xfrm>
              <a:off x="0" y="9317741"/>
              <a:ext cx="6849241" cy="597951"/>
              <a:chOff x="0" y="9317741"/>
              <a:chExt cx="6849241" cy="597951"/>
            </a:xfrm>
          </p:grpSpPr>
          <p:pic>
            <p:nvPicPr>
              <p:cNvPr id="208" name="Google Shape;208;p1"/>
              <p:cNvPicPr preferRelativeResize="0"/>
              <p:nvPr/>
            </p:nvPicPr>
            <p:blipFill rotWithShape="1">
              <a:blip r:embed="rId14">
                <a:alphaModFix/>
              </a:blip>
              <a:srcRect b="1871" l="0" r="0" t="12695"/>
              <a:stretch/>
            </p:blipFill>
            <p:spPr>
              <a:xfrm>
                <a:off x="0" y="9317741"/>
                <a:ext cx="3813295" cy="588259"/>
              </a:xfrm>
              <a:prstGeom prst="rect">
                <a:avLst/>
              </a:prstGeom>
              <a:noFill/>
              <a:ln>
                <a:noFill/>
              </a:ln>
            </p:spPr>
          </p:pic>
          <p:pic>
            <p:nvPicPr>
              <p:cNvPr id="209" name="Google Shape;209;p1"/>
              <p:cNvPicPr preferRelativeResize="0"/>
              <p:nvPr/>
            </p:nvPicPr>
            <p:blipFill rotWithShape="1">
              <a:blip r:embed="rId15">
                <a:alphaModFix/>
              </a:blip>
              <a:srcRect b="0" l="0" r="0" t="12347"/>
              <a:stretch/>
            </p:blipFill>
            <p:spPr>
              <a:xfrm>
                <a:off x="3791318" y="9320483"/>
                <a:ext cx="3057923" cy="595209"/>
              </a:xfrm>
              <a:prstGeom prst="rect">
                <a:avLst/>
              </a:prstGeom>
              <a:noFill/>
              <a:ln>
                <a:noFill/>
              </a:ln>
            </p:spPr>
          </p:pic>
        </p:grpSp>
        <p:sp>
          <p:nvSpPr>
            <p:cNvPr id="210" name="Google Shape;210;p1"/>
            <p:cNvSpPr txBox="1"/>
            <p:nvPr/>
          </p:nvSpPr>
          <p:spPr>
            <a:xfrm>
              <a:off x="3668053" y="1443180"/>
              <a:ext cx="494769" cy="226591"/>
            </a:xfrm>
            <a:prstGeom prst="rect">
              <a:avLst/>
            </a:prstGeom>
            <a:noFill/>
            <a:ln>
              <a:noFill/>
            </a:ln>
          </p:spPr>
          <p:txBody>
            <a:bodyPr anchorCtr="0" anchor="t" bIns="36000" lIns="36000" spcFirstLastPara="1" rIns="36000" wrap="square" tIns="36000">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chemeClr val="lt1"/>
                  </a:solidFill>
                  <a:latin typeface="Calibri"/>
                  <a:ea typeface="Calibri"/>
                  <a:cs typeface="Calibri"/>
                  <a:sym typeface="Calibri"/>
                </a:rPr>
                <a:t>Skills</a:t>
              </a:r>
              <a:endParaRPr b="0" i="0" sz="1400" u="none" cap="none" strike="noStrike">
                <a:solidFill>
                  <a:srgbClr val="000000"/>
                </a:solidFill>
                <a:latin typeface="Arial"/>
                <a:ea typeface="Arial"/>
                <a:cs typeface="Arial"/>
                <a:sym typeface="Arial"/>
              </a:endParaRPr>
            </a:p>
          </p:txBody>
        </p:sp>
        <p:sp>
          <p:nvSpPr>
            <p:cNvPr id="211" name="Google Shape;211;p1"/>
            <p:cNvSpPr txBox="1"/>
            <p:nvPr/>
          </p:nvSpPr>
          <p:spPr>
            <a:xfrm>
              <a:off x="3471677" y="1736401"/>
              <a:ext cx="927300" cy="380700"/>
            </a:xfrm>
            <a:prstGeom prst="rect">
              <a:avLst/>
            </a:prstGeom>
            <a:noFill/>
            <a:ln>
              <a:noFill/>
            </a:ln>
          </p:spPr>
          <p:txBody>
            <a:bodyPr anchorCtr="0" anchor="t" bIns="36000" lIns="36000" spcFirstLastPara="1" rIns="36000" wrap="square" tIns="36000">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chemeClr val="lt1"/>
                  </a:solidFill>
                  <a:latin typeface="Calibri"/>
                  <a:ea typeface="Calibri"/>
                  <a:cs typeface="Calibri"/>
                  <a:sym typeface="Calibri"/>
                </a:rPr>
                <a:t>Super-curricular links </a:t>
              </a:r>
              <a:endParaRPr b="0" i="0" sz="1400" u="none" cap="none" strike="noStrike">
                <a:solidFill>
                  <a:srgbClr val="000000"/>
                </a:solidFill>
                <a:latin typeface="Arial"/>
                <a:ea typeface="Arial"/>
                <a:cs typeface="Arial"/>
                <a:sym typeface="Arial"/>
              </a:endParaRPr>
            </a:p>
          </p:txBody>
        </p:sp>
        <p:sp>
          <p:nvSpPr>
            <p:cNvPr id="212" name="Google Shape;212;p1"/>
            <p:cNvSpPr txBox="1"/>
            <p:nvPr/>
          </p:nvSpPr>
          <p:spPr>
            <a:xfrm>
              <a:off x="4862177" y="8115773"/>
              <a:ext cx="991800" cy="380700"/>
            </a:xfrm>
            <a:prstGeom prst="rect">
              <a:avLst/>
            </a:prstGeom>
            <a:noFill/>
            <a:ln>
              <a:noFill/>
            </a:ln>
          </p:spPr>
          <p:txBody>
            <a:bodyPr anchorCtr="0" anchor="t" bIns="36000" lIns="36000" spcFirstLastPara="1" rIns="36000" wrap="square" tIns="36000">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chemeClr val="lt1"/>
                  </a:solidFill>
                  <a:latin typeface="Calibri"/>
                  <a:ea typeface="Calibri"/>
                  <a:cs typeface="Calibri"/>
                  <a:sym typeface="Calibri"/>
                </a:rPr>
                <a:t>Primary School Curriculum</a:t>
              </a:r>
              <a:endParaRPr b="0" i="0" sz="1400" u="none" cap="none" strike="noStrike">
                <a:solidFill>
                  <a:srgbClr val="000000"/>
                </a:solidFill>
                <a:latin typeface="Arial"/>
                <a:ea typeface="Arial"/>
                <a:cs typeface="Arial"/>
                <a:sym typeface="Arial"/>
              </a:endParaRPr>
            </a:p>
          </p:txBody>
        </p:sp>
        <p:sp>
          <p:nvSpPr>
            <p:cNvPr id="213" name="Google Shape;213;p1"/>
            <p:cNvSpPr txBox="1"/>
            <p:nvPr/>
          </p:nvSpPr>
          <p:spPr>
            <a:xfrm>
              <a:off x="4951546" y="8486688"/>
              <a:ext cx="991800" cy="380700"/>
            </a:xfrm>
            <a:prstGeom prst="rect">
              <a:avLst/>
            </a:prstGeom>
            <a:noFill/>
            <a:ln>
              <a:noFill/>
            </a:ln>
          </p:spPr>
          <p:txBody>
            <a:bodyPr anchorCtr="0" anchor="t" bIns="36000" lIns="36000" spcFirstLastPara="1" rIns="36000" wrap="square" tIns="36000">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chemeClr val="lt1"/>
                  </a:solidFill>
                  <a:latin typeface="Calibri"/>
                  <a:ea typeface="Calibri"/>
                  <a:cs typeface="Calibri"/>
                  <a:sym typeface="Calibri"/>
                </a:rPr>
                <a:t>Taster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chemeClr val="lt1"/>
                  </a:solidFill>
                  <a:latin typeface="Calibri"/>
                  <a:ea typeface="Calibri"/>
                  <a:cs typeface="Calibri"/>
                  <a:sym typeface="Calibri"/>
                </a:rPr>
                <a:t>Sessions</a:t>
              </a:r>
              <a:endParaRPr b="0" i="0" sz="1400" u="none" cap="none" strike="noStrike">
                <a:solidFill>
                  <a:srgbClr val="000000"/>
                </a:solidFill>
                <a:latin typeface="Arial"/>
                <a:ea typeface="Arial"/>
                <a:cs typeface="Arial"/>
                <a:sym typeface="Arial"/>
              </a:endParaRPr>
            </a:p>
          </p:txBody>
        </p:sp>
        <p:sp>
          <p:nvSpPr>
            <p:cNvPr id="214" name="Google Shape;214;p1"/>
            <p:cNvSpPr txBox="1"/>
            <p:nvPr/>
          </p:nvSpPr>
          <p:spPr>
            <a:xfrm>
              <a:off x="4927960" y="8802471"/>
              <a:ext cx="991830" cy="226591"/>
            </a:xfrm>
            <a:prstGeom prst="rect">
              <a:avLst/>
            </a:prstGeom>
            <a:noFill/>
            <a:ln>
              <a:noFill/>
            </a:ln>
          </p:spPr>
          <p:txBody>
            <a:bodyPr anchorCtr="0" anchor="t" bIns="36000" lIns="36000" spcFirstLastPara="1" rIns="36000" wrap="square" tIns="36000">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chemeClr val="lt1"/>
                  </a:solidFill>
                  <a:latin typeface="Calibri"/>
                  <a:ea typeface="Calibri"/>
                  <a:cs typeface="Calibri"/>
                  <a:sym typeface="Calibri"/>
                </a:rPr>
                <a:t>Transition Days</a:t>
              </a:r>
              <a:endParaRPr b="0" i="0" sz="1400" u="none" cap="none" strike="noStrike">
                <a:solidFill>
                  <a:srgbClr val="000000"/>
                </a:solidFill>
                <a:latin typeface="Arial"/>
                <a:ea typeface="Arial"/>
                <a:cs typeface="Arial"/>
                <a:sym typeface="Arial"/>
              </a:endParaRPr>
            </a:p>
          </p:txBody>
        </p:sp>
        <p:sp>
          <p:nvSpPr>
            <p:cNvPr id="215" name="Google Shape;215;p1"/>
            <p:cNvSpPr/>
            <p:nvPr/>
          </p:nvSpPr>
          <p:spPr>
            <a:xfrm rot="5400000">
              <a:off x="2619740" y="7079130"/>
              <a:ext cx="947725" cy="323165"/>
            </a:xfrm>
            <a:prstGeom prst="rect">
              <a:avLst/>
            </a:prstGeom>
            <a:noFill/>
            <a:ln>
              <a:noFill/>
            </a:ln>
          </p:spPr>
          <p:txBody>
            <a:bodyPr anchorCtr="0" anchor="t" bIns="45700" lIns="91425" spcFirstLastPara="1" rIns="91425" wrap="square" tIns="45700">
              <a:spAutoFit/>
            </a:bodyPr>
            <a:lstStyle/>
            <a:p>
              <a:pPr indent="0" lvl="0" marL="0" marR="0" rtl="0" algn="l">
                <a:lnSpc>
                  <a:spcPct val="78333"/>
                </a:lnSpc>
                <a:spcBef>
                  <a:spcPts val="0"/>
                </a:spcBef>
                <a:spcAft>
                  <a:spcPts val="0"/>
                </a:spcAft>
                <a:buClr>
                  <a:srgbClr val="000000"/>
                </a:buClr>
                <a:buSzPts val="1200"/>
                <a:buFont typeface="Arial"/>
                <a:buNone/>
              </a:pPr>
              <a:r>
                <a:rPr b="0" i="0" lang="en-GB" sz="1200" u="none" cap="none" strike="noStrike">
                  <a:solidFill>
                    <a:srgbClr val="1F3864"/>
                  </a:solidFill>
                  <a:latin typeface="Calibri"/>
                  <a:ea typeface="Calibri"/>
                  <a:cs typeface="Calibri"/>
                  <a:sym typeface="Calibri"/>
                </a:rPr>
                <a:t>End of Year Assessment</a:t>
              </a:r>
              <a:endParaRPr b="0" i="0" sz="1200" u="none" cap="none" strike="noStrike">
                <a:solidFill>
                  <a:srgbClr val="1F3864"/>
                </a:solidFill>
                <a:latin typeface="Calibri"/>
                <a:ea typeface="Calibri"/>
                <a:cs typeface="Calibri"/>
                <a:sym typeface="Calibri"/>
              </a:endParaRPr>
            </a:p>
          </p:txBody>
        </p:sp>
        <p:sp>
          <p:nvSpPr>
            <p:cNvPr id="216" name="Google Shape;216;p1"/>
            <p:cNvSpPr txBox="1"/>
            <p:nvPr/>
          </p:nvSpPr>
          <p:spPr>
            <a:xfrm>
              <a:off x="223527" y="896602"/>
              <a:ext cx="922418" cy="215444"/>
            </a:xfrm>
            <a:prstGeom prst="rect">
              <a:avLst/>
            </a:prstGeom>
            <a:solidFill>
              <a:srgbClr val="1F3864"/>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en-GB" sz="800" u="none" cap="none" strike="noStrike">
                  <a:solidFill>
                    <a:srgbClr val="FEE599"/>
                  </a:solidFill>
                  <a:latin typeface="Arial"/>
                  <a:ea typeface="Arial"/>
                  <a:cs typeface="Arial"/>
                  <a:sym typeface="Arial"/>
                </a:rPr>
                <a:t>Spring Term 1</a:t>
              </a:r>
              <a:endParaRPr b="1" i="0" sz="700" u="none" cap="none" strike="noStrike">
                <a:solidFill>
                  <a:srgbClr val="FEE599"/>
                </a:solidFill>
                <a:latin typeface="Arial"/>
                <a:ea typeface="Arial"/>
                <a:cs typeface="Arial"/>
                <a:sym typeface="Arial"/>
              </a:endParaRPr>
            </a:p>
          </p:txBody>
        </p:sp>
        <p:sp>
          <p:nvSpPr>
            <p:cNvPr id="217" name="Google Shape;217;p1"/>
            <p:cNvSpPr txBox="1"/>
            <p:nvPr/>
          </p:nvSpPr>
          <p:spPr>
            <a:xfrm>
              <a:off x="4485147" y="2339769"/>
              <a:ext cx="92342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en-GB" sz="800" u="none" cap="none" strike="noStrike">
                  <a:solidFill>
                    <a:schemeClr val="dk1"/>
                  </a:solidFill>
                  <a:latin typeface="Arial"/>
                  <a:ea typeface="Arial"/>
                  <a:cs typeface="Arial"/>
                  <a:sym typeface="Arial"/>
                </a:rPr>
                <a:t>Spring Term 2</a:t>
              </a:r>
              <a:endParaRPr b="1" i="0" sz="800" u="none" cap="none" strike="noStrike">
                <a:solidFill>
                  <a:schemeClr val="dk1"/>
                </a:solidFill>
                <a:latin typeface="Arial"/>
                <a:ea typeface="Arial"/>
                <a:cs typeface="Arial"/>
                <a:sym typeface="Arial"/>
              </a:endParaRPr>
            </a:p>
          </p:txBody>
        </p:sp>
        <p:sp>
          <p:nvSpPr>
            <p:cNvPr id="218" name="Google Shape;218;p1"/>
            <p:cNvSpPr txBox="1"/>
            <p:nvPr/>
          </p:nvSpPr>
          <p:spPr>
            <a:xfrm>
              <a:off x="136570" y="3907245"/>
              <a:ext cx="985412"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en-GB" sz="800" u="none" cap="none" strike="noStrike">
                  <a:solidFill>
                    <a:srgbClr val="FEE599"/>
                  </a:solidFill>
                  <a:latin typeface="Arial"/>
                  <a:ea typeface="Arial"/>
                  <a:cs typeface="Arial"/>
                  <a:sym typeface="Arial"/>
                </a:rPr>
                <a:t>Spring Term 1</a:t>
              </a:r>
              <a:endParaRPr b="1" i="0" sz="800" u="none" cap="none" strike="noStrike">
                <a:solidFill>
                  <a:srgbClr val="FEE599"/>
                </a:solidFill>
                <a:latin typeface="Arial"/>
                <a:ea typeface="Arial"/>
                <a:cs typeface="Arial"/>
                <a:sym typeface="Arial"/>
              </a:endParaRPr>
            </a:p>
          </p:txBody>
        </p:sp>
        <p:cxnSp>
          <p:nvCxnSpPr>
            <p:cNvPr id="219" name="Google Shape;219;p1"/>
            <p:cNvCxnSpPr/>
            <p:nvPr/>
          </p:nvCxnSpPr>
          <p:spPr>
            <a:xfrm flipH="1">
              <a:off x="1186341" y="8124365"/>
              <a:ext cx="8255" cy="1091783"/>
            </a:xfrm>
            <a:prstGeom prst="straightConnector1">
              <a:avLst/>
            </a:prstGeom>
            <a:noFill/>
            <a:ln cap="flat" cmpd="sng" w="19050">
              <a:solidFill>
                <a:schemeClr val="lt1"/>
              </a:solidFill>
              <a:prstDash val="solid"/>
              <a:miter lim="800000"/>
              <a:headEnd len="sm" w="sm" type="none"/>
              <a:tailEnd len="sm" w="sm" type="none"/>
            </a:ln>
          </p:spPr>
        </p:cxnSp>
        <p:sp>
          <p:nvSpPr>
            <p:cNvPr id="220" name="Google Shape;220;p1"/>
            <p:cNvSpPr txBox="1"/>
            <p:nvPr/>
          </p:nvSpPr>
          <p:spPr>
            <a:xfrm>
              <a:off x="1137244" y="8418200"/>
              <a:ext cx="1082400" cy="846600"/>
            </a:xfrm>
            <a:prstGeom prst="rect">
              <a:avLst/>
            </a:prstGeom>
            <a:noFill/>
            <a:ln>
              <a:noFill/>
            </a:ln>
          </p:spPr>
          <p:txBody>
            <a:bodyPr anchorCtr="0" anchor="t" bIns="45700" lIns="91425" spcFirstLastPara="1" rIns="91425" wrap="square" tIns="45700">
              <a:spAutoFit/>
            </a:bodyPr>
            <a:lstStyle/>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Solving problems with addition and subtraction</a:t>
              </a:r>
              <a:endParaRPr b="0" i="0" sz="700" u="none" cap="none" strike="noStrike">
                <a:solidFill>
                  <a:schemeClr val="lt1"/>
                </a:solidFill>
                <a:latin typeface="Arial"/>
                <a:ea typeface="Arial"/>
                <a:cs typeface="Arial"/>
                <a:sym typeface="Arial"/>
              </a:endParaRPr>
            </a:p>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Solving problems with multiplication and division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chemeClr val="lt1"/>
                </a:solidFill>
                <a:latin typeface="Arial"/>
                <a:ea typeface="Arial"/>
                <a:cs typeface="Arial"/>
                <a:sym typeface="Arial"/>
              </a:endParaRPr>
            </a:p>
          </p:txBody>
        </p:sp>
        <p:sp>
          <p:nvSpPr>
            <p:cNvPr id="221" name="Google Shape;221;p1"/>
            <p:cNvSpPr txBox="1"/>
            <p:nvPr/>
          </p:nvSpPr>
          <p:spPr>
            <a:xfrm>
              <a:off x="1049397" y="8260435"/>
              <a:ext cx="1156063"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en-GB" sz="800" u="none" cap="none" strike="noStrike">
                  <a:solidFill>
                    <a:srgbClr val="FEE599"/>
                  </a:solidFill>
                  <a:latin typeface="Arial"/>
                  <a:ea typeface="Arial"/>
                  <a:cs typeface="Arial"/>
                  <a:sym typeface="Arial"/>
                </a:rPr>
                <a:t>Spring Term 1</a:t>
              </a:r>
              <a:endParaRPr b="1" i="0" sz="800" u="none" cap="none" strike="noStrike">
                <a:solidFill>
                  <a:srgbClr val="FEE599"/>
                </a:solidFill>
                <a:latin typeface="Arial"/>
                <a:ea typeface="Arial"/>
                <a:cs typeface="Arial"/>
                <a:sym typeface="Arial"/>
              </a:endParaRPr>
            </a:p>
          </p:txBody>
        </p:sp>
        <p:sp>
          <p:nvSpPr>
            <p:cNvPr id="222" name="Google Shape;222;p1"/>
            <p:cNvSpPr txBox="1"/>
            <p:nvPr/>
          </p:nvSpPr>
          <p:spPr>
            <a:xfrm>
              <a:off x="76639" y="8059238"/>
              <a:ext cx="1156063"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en-GB" sz="800" u="none" cap="none" strike="noStrike">
                  <a:solidFill>
                    <a:srgbClr val="FEE599"/>
                  </a:solidFill>
                  <a:latin typeface="Arial"/>
                  <a:ea typeface="Arial"/>
                  <a:cs typeface="Arial"/>
                  <a:sym typeface="Arial"/>
                </a:rPr>
                <a:t>Spring Term 2</a:t>
              </a:r>
              <a:endParaRPr b="1" i="0" sz="800" u="none" cap="none" strike="noStrike">
                <a:solidFill>
                  <a:srgbClr val="FEE599"/>
                </a:solidFill>
                <a:latin typeface="Arial"/>
                <a:ea typeface="Arial"/>
                <a:cs typeface="Arial"/>
                <a:sym typeface="Arial"/>
              </a:endParaRPr>
            </a:p>
          </p:txBody>
        </p:sp>
        <p:sp>
          <p:nvSpPr>
            <p:cNvPr id="223" name="Google Shape;223;p1"/>
            <p:cNvSpPr txBox="1"/>
            <p:nvPr/>
          </p:nvSpPr>
          <p:spPr>
            <a:xfrm>
              <a:off x="486766" y="6791254"/>
              <a:ext cx="1156063"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en-GB" sz="800" u="none" cap="none" strike="noStrike">
                  <a:solidFill>
                    <a:srgbClr val="FEE599"/>
                  </a:solidFill>
                  <a:latin typeface="Arial"/>
                  <a:ea typeface="Arial"/>
                  <a:cs typeface="Arial"/>
                  <a:sym typeface="Arial"/>
                </a:rPr>
                <a:t>Summer Term 1</a:t>
              </a:r>
              <a:endParaRPr b="1" i="0" sz="800" u="none" cap="none" strike="noStrike">
                <a:solidFill>
                  <a:srgbClr val="FEE599"/>
                </a:solidFill>
                <a:latin typeface="Arial"/>
                <a:ea typeface="Arial"/>
                <a:cs typeface="Arial"/>
                <a:sym typeface="Arial"/>
              </a:endParaRPr>
            </a:p>
          </p:txBody>
        </p:sp>
        <p:sp>
          <p:nvSpPr>
            <p:cNvPr id="224" name="Google Shape;224;p1"/>
            <p:cNvSpPr txBox="1"/>
            <p:nvPr/>
          </p:nvSpPr>
          <p:spPr>
            <a:xfrm>
              <a:off x="1563932" y="6781286"/>
              <a:ext cx="1156063"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en-GB" sz="800" u="none" cap="none" strike="noStrike">
                  <a:solidFill>
                    <a:srgbClr val="FEE599"/>
                  </a:solidFill>
                  <a:latin typeface="Arial"/>
                  <a:ea typeface="Arial"/>
                  <a:cs typeface="Arial"/>
                  <a:sym typeface="Arial"/>
                </a:rPr>
                <a:t>Summer Term 2</a:t>
              </a:r>
              <a:endParaRPr b="1" i="0" sz="800" u="none" cap="none" strike="noStrike">
                <a:solidFill>
                  <a:srgbClr val="FEE599"/>
                </a:solidFill>
                <a:latin typeface="Arial"/>
                <a:ea typeface="Arial"/>
                <a:cs typeface="Arial"/>
                <a:sym typeface="Arial"/>
              </a:endParaRPr>
            </a:p>
          </p:txBody>
        </p:sp>
        <p:cxnSp>
          <p:nvCxnSpPr>
            <p:cNvPr id="225" name="Google Shape;225;p1"/>
            <p:cNvCxnSpPr/>
            <p:nvPr/>
          </p:nvCxnSpPr>
          <p:spPr>
            <a:xfrm rot="10800000">
              <a:off x="4586927" y="5319860"/>
              <a:ext cx="8255" cy="965017"/>
            </a:xfrm>
            <a:prstGeom prst="straightConnector1">
              <a:avLst/>
            </a:prstGeom>
            <a:noFill/>
            <a:ln cap="flat" cmpd="sng" w="19050">
              <a:solidFill>
                <a:schemeClr val="lt1"/>
              </a:solidFill>
              <a:prstDash val="solid"/>
              <a:miter lim="800000"/>
              <a:headEnd len="sm" w="sm" type="none"/>
              <a:tailEnd len="sm" w="sm" type="none"/>
            </a:ln>
          </p:spPr>
        </p:cxnSp>
        <p:cxnSp>
          <p:nvCxnSpPr>
            <p:cNvPr id="226" name="Google Shape;226;p1"/>
            <p:cNvCxnSpPr/>
            <p:nvPr/>
          </p:nvCxnSpPr>
          <p:spPr>
            <a:xfrm rot="10800000">
              <a:off x="1909530" y="3816694"/>
              <a:ext cx="8255" cy="965017"/>
            </a:xfrm>
            <a:prstGeom prst="straightConnector1">
              <a:avLst/>
            </a:prstGeom>
            <a:noFill/>
            <a:ln cap="flat" cmpd="sng" w="19050">
              <a:solidFill>
                <a:schemeClr val="lt1"/>
              </a:solidFill>
              <a:prstDash val="solid"/>
              <a:miter lim="800000"/>
              <a:headEnd len="sm" w="sm" type="none"/>
              <a:tailEnd len="sm" w="sm" type="none"/>
            </a:ln>
          </p:spPr>
        </p:cxnSp>
        <p:pic>
          <p:nvPicPr>
            <p:cNvPr id="227" name="Google Shape;227;p1"/>
            <p:cNvPicPr preferRelativeResize="0"/>
            <p:nvPr/>
          </p:nvPicPr>
          <p:blipFill rotWithShape="1">
            <a:blip r:embed="rId16">
              <a:alphaModFix/>
            </a:blip>
            <a:srcRect b="0" l="0" r="0" t="22226"/>
            <a:stretch/>
          </p:blipFill>
          <p:spPr>
            <a:xfrm>
              <a:off x="1190125" y="7658328"/>
              <a:ext cx="1715844" cy="626939"/>
            </a:xfrm>
            <a:prstGeom prst="rect">
              <a:avLst/>
            </a:prstGeom>
            <a:noFill/>
            <a:ln>
              <a:noFill/>
            </a:ln>
          </p:spPr>
        </p:pic>
        <p:sp>
          <p:nvSpPr>
            <p:cNvPr id="228" name="Google Shape;228;p1"/>
            <p:cNvSpPr txBox="1"/>
            <p:nvPr/>
          </p:nvSpPr>
          <p:spPr>
            <a:xfrm>
              <a:off x="3953365" y="6789830"/>
              <a:ext cx="1556392"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en-GB" sz="800" u="none" cap="none" strike="noStrike">
                  <a:solidFill>
                    <a:schemeClr val="dk1"/>
                  </a:solidFill>
                  <a:latin typeface="Arial"/>
                  <a:ea typeface="Arial"/>
                  <a:cs typeface="Arial"/>
                  <a:sym typeface="Arial"/>
                </a:rPr>
                <a:t>Autumn Term 1</a:t>
              </a:r>
              <a:endParaRPr b="1" i="0" sz="800" u="none" cap="none" strike="noStrike">
                <a:solidFill>
                  <a:schemeClr val="dk1"/>
                </a:solidFill>
                <a:latin typeface="Arial"/>
                <a:ea typeface="Arial"/>
                <a:cs typeface="Arial"/>
                <a:sym typeface="Arial"/>
              </a:endParaRPr>
            </a:p>
          </p:txBody>
        </p:sp>
        <p:sp>
          <p:nvSpPr>
            <p:cNvPr id="229" name="Google Shape;229;p1"/>
            <p:cNvSpPr txBox="1"/>
            <p:nvPr/>
          </p:nvSpPr>
          <p:spPr>
            <a:xfrm>
              <a:off x="5220971" y="6615940"/>
              <a:ext cx="146912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en-GB" sz="800" u="none" cap="none" strike="noStrike">
                  <a:solidFill>
                    <a:schemeClr val="dk1"/>
                  </a:solidFill>
                  <a:latin typeface="Arial"/>
                  <a:ea typeface="Arial"/>
                  <a:cs typeface="Arial"/>
                  <a:sym typeface="Arial"/>
                </a:rPr>
                <a:t>Autumn Term 2</a:t>
              </a:r>
              <a:endParaRPr b="1" i="0" sz="800" u="none" cap="none" strike="noStrike">
                <a:solidFill>
                  <a:schemeClr val="dk1"/>
                </a:solidFill>
                <a:latin typeface="Arial"/>
                <a:ea typeface="Arial"/>
                <a:cs typeface="Arial"/>
                <a:sym typeface="Arial"/>
              </a:endParaRPr>
            </a:p>
          </p:txBody>
        </p:sp>
        <p:sp>
          <p:nvSpPr>
            <p:cNvPr id="230" name="Google Shape;230;p1"/>
            <p:cNvSpPr txBox="1"/>
            <p:nvPr/>
          </p:nvSpPr>
          <p:spPr>
            <a:xfrm>
              <a:off x="5141174" y="5370780"/>
              <a:ext cx="146912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en-GB" sz="800" u="none" cap="none" strike="noStrike">
                  <a:solidFill>
                    <a:schemeClr val="dk1"/>
                  </a:solidFill>
                  <a:latin typeface="Arial"/>
                  <a:ea typeface="Arial"/>
                  <a:cs typeface="Arial"/>
                  <a:sym typeface="Arial"/>
                </a:rPr>
                <a:t>Spring Term 1</a:t>
              </a:r>
              <a:endParaRPr b="1" i="0" sz="800" u="none" cap="none" strike="noStrike">
                <a:solidFill>
                  <a:schemeClr val="dk1"/>
                </a:solidFill>
                <a:latin typeface="Arial"/>
                <a:ea typeface="Arial"/>
                <a:cs typeface="Arial"/>
                <a:sym typeface="Arial"/>
              </a:endParaRPr>
            </a:p>
          </p:txBody>
        </p:sp>
        <p:sp>
          <p:nvSpPr>
            <p:cNvPr id="231" name="Google Shape;231;p1"/>
            <p:cNvSpPr txBox="1"/>
            <p:nvPr/>
          </p:nvSpPr>
          <p:spPr>
            <a:xfrm>
              <a:off x="4292090" y="5331229"/>
              <a:ext cx="146912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en-GB" sz="800" u="none" cap="none" strike="noStrike">
                  <a:solidFill>
                    <a:schemeClr val="dk1"/>
                  </a:solidFill>
                  <a:latin typeface="Arial"/>
                  <a:ea typeface="Arial"/>
                  <a:cs typeface="Arial"/>
                  <a:sym typeface="Arial"/>
                </a:rPr>
                <a:t>Spring Term 2</a:t>
              </a:r>
              <a:endParaRPr b="1" i="0" sz="800" u="none" cap="none" strike="noStrike">
                <a:solidFill>
                  <a:schemeClr val="dk1"/>
                </a:solidFill>
                <a:latin typeface="Arial"/>
                <a:ea typeface="Arial"/>
                <a:cs typeface="Arial"/>
                <a:sym typeface="Arial"/>
              </a:endParaRPr>
            </a:p>
          </p:txBody>
        </p:sp>
        <p:sp>
          <p:nvSpPr>
            <p:cNvPr id="232" name="Google Shape;232;p1"/>
            <p:cNvSpPr txBox="1"/>
            <p:nvPr/>
          </p:nvSpPr>
          <p:spPr>
            <a:xfrm>
              <a:off x="3368529" y="5333413"/>
              <a:ext cx="146912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en-GB" sz="800" u="none" cap="none" strike="noStrike">
                  <a:solidFill>
                    <a:schemeClr val="dk1"/>
                  </a:solidFill>
                  <a:latin typeface="Arial"/>
                  <a:ea typeface="Arial"/>
                  <a:cs typeface="Arial"/>
                  <a:sym typeface="Arial"/>
                </a:rPr>
                <a:t>Summer Term 1</a:t>
              </a:r>
              <a:endParaRPr b="1" i="0" sz="800" u="none" cap="none" strike="noStrike">
                <a:solidFill>
                  <a:schemeClr val="dk1"/>
                </a:solidFill>
                <a:latin typeface="Arial"/>
                <a:ea typeface="Arial"/>
                <a:cs typeface="Arial"/>
                <a:sym typeface="Arial"/>
              </a:endParaRPr>
            </a:p>
          </p:txBody>
        </p:sp>
        <p:sp>
          <p:nvSpPr>
            <p:cNvPr id="233" name="Google Shape;233;p1"/>
            <p:cNvSpPr txBox="1"/>
            <p:nvPr/>
          </p:nvSpPr>
          <p:spPr>
            <a:xfrm>
              <a:off x="2503273" y="5322173"/>
              <a:ext cx="146912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en-GB" sz="800" u="none" cap="none" strike="noStrike">
                  <a:solidFill>
                    <a:schemeClr val="dk1"/>
                  </a:solidFill>
                  <a:latin typeface="Arial"/>
                  <a:ea typeface="Arial"/>
                  <a:cs typeface="Arial"/>
                  <a:sym typeface="Arial"/>
                </a:rPr>
                <a:t>Summer Term 2</a:t>
              </a:r>
              <a:endParaRPr b="1" i="0" sz="800" u="none" cap="none" strike="noStrike">
                <a:solidFill>
                  <a:schemeClr val="dk1"/>
                </a:solidFill>
                <a:latin typeface="Arial"/>
                <a:ea typeface="Arial"/>
                <a:cs typeface="Arial"/>
                <a:sym typeface="Arial"/>
              </a:endParaRPr>
            </a:p>
          </p:txBody>
        </p:sp>
        <p:sp>
          <p:nvSpPr>
            <p:cNvPr id="234" name="Google Shape;234;p1"/>
            <p:cNvSpPr txBox="1"/>
            <p:nvPr/>
          </p:nvSpPr>
          <p:spPr>
            <a:xfrm>
              <a:off x="4597269" y="5582644"/>
              <a:ext cx="968174" cy="523220"/>
            </a:xfrm>
            <a:prstGeom prst="rect">
              <a:avLst/>
            </a:prstGeom>
            <a:noFill/>
            <a:ln>
              <a:noFill/>
            </a:ln>
          </p:spPr>
          <p:txBody>
            <a:bodyPr anchorCtr="0" anchor="t" bIns="45700" lIns="91425" spcFirstLastPara="1" rIns="91425" wrap="square" tIns="45700">
              <a:spAutoFit/>
            </a:bodyPr>
            <a:lstStyle/>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Fractions and percentages</a:t>
              </a:r>
              <a:endParaRPr b="0" i="0" sz="700" u="none" cap="none" strike="noStrike">
                <a:solidFill>
                  <a:schemeClr val="dk1"/>
                </a:solidFill>
                <a:latin typeface="Arial"/>
                <a:ea typeface="Arial"/>
                <a:cs typeface="Arial"/>
                <a:sym typeface="Arial"/>
              </a:endParaRPr>
            </a:p>
            <a:p>
              <a:pPr indent="-85725" lvl="0" marL="85725" marR="0" rtl="0" algn="l">
                <a:lnSpc>
                  <a:spcPct val="100000"/>
                </a:lnSpc>
                <a:spcBef>
                  <a:spcPts val="0"/>
                </a:spcBef>
                <a:spcAft>
                  <a:spcPts val="0"/>
                </a:spcAft>
                <a:buClr>
                  <a:schemeClr val="dk1"/>
                </a:buClr>
                <a:buSzPts val="700"/>
                <a:buFont typeface="Noto Sans Symbols"/>
                <a:buChar char="❑"/>
              </a:pPr>
              <a:r>
                <a:rPr b="0" i="0" lang="en-GB" sz="700" u="none" cap="none" strike="noStrike">
                  <a:solidFill>
                    <a:schemeClr val="dk1"/>
                  </a:solidFill>
                  <a:latin typeface="Arial"/>
                  <a:ea typeface="Arial"/>
                  <a:cs typeface="Arial"/>
                  <a:sym typeface="Arial"/>
                </a:rPr>
                <a:t>Number sense</a:t>
              </a:r>
              <a:endParaRPr b="0" i="0" sz="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Arial"/>
                <a:ea typeface="Arial"/>
                <a:cs typeface="Arial"/>
                <a:sym typeface="Arial"/>
              </a:endParaRPr>
            </a:p>
          </p:txBody>
        </p:sp>
        <p:pic>
          <p:nvPicPr>
            <p:cNvPr id="235" name="Google Shape;235;p1"/>
            <p:cNvPicPr preferRelativeResize="0"/>
            <p:nvPr/>
          </p:nvPicPr>
          <p:blipFill rotWithShape="1">
            <a:blip r:embed="rId17">
              <a:alphaModFix/>
            </a:blip>
            <a:srcRect b="0" l="0" r="0" t="25312"/>
            <a:stretch/>
          </p:blipFill>
          <p:spPr>
            <a:xfrm>
              <a:off x="3484080" y="4714568"/>
              <a:ext cx="848812" cy="541387"/>
            </a:xfrm>
            <a:prstGeom prst="rect">
              <a:avLst/>
            </a:prstGeom>
            <a:noFill/>
            <a:ln>
              <a:noFill/>
            </a:ln>
          </p:spPr>
        </p:pic>
        <p:pic>
          <p:nvPicPr>
            <p:cNvPr id="236" name="Google Shape;236;p1"/>
            <p:cNvPicPr preferRelativeResize="0"/>
            <p:nvPr/>
          </p:nvPicPr>
          <p:blipFill rotWithShape="1">
            <a:blip r:embed="rId18">
              <a:alphaModFix/>
            </a:blip>
            <a:srcRect b="17991" l="26407" r="24218" t="17991"/>
            <a:stretch/>
          </p:blipFill>
          <p:spPr>
            <a:xfrm>
              <a:off x="1683138" y="4697722"/>
              <a:ext cx="655223" cy="634488"/>
            </a:xfrm>
            <a:prstGeom prst="ellipse">
              <a:avLst/>
            </a:prstGeom>
            <a:noFill/>
            <a:ln>
              <a:noFill/>
            </a:ln>
          </p:spPr>
        </p:pic>
        <p:sp>
          <p:nvSpPr>
            <p:cNvPr id="237" name="Google Shape;237;p1"/>
            <p:cNvSpPr txBox="1"/>
            <p:nvPr/>
          </p:nvSpPr>
          <p:spPr>
            <a:xfrm>
              <a:off x="2500662" y="3842055"/>
              <a:ext cx="1331634"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en-GB" sz="800" u="none" cap="none" strike="noStrike">
                  <a:solidFill>
                    <a:srgbClr val="FEE599"/>
                  </a:solidFill>
                  <a:latin typeface="Arial"/>
                  <a:ea typeface="Arial"/>
                  <a:cs typeface="Arial"/>
                  <a:sym typeface="Arial"/>
                </a:rPr>
                <a:t>Summer Term 2</a:t>
              </a:r>
              <a:endParaRPr b="1" i="0" sz="800" u="none" cap="none" strike="noStrike">
                <a:solidFill>
                  <a:srgbClr val="FEE599"/>
                </a:solidFill>
                <a:latin typeface="Arial"/>
                <a:ea typeface="Arial"/>
                <a:cs typeface="Arial"/>
                <a:sym typeface="Arial"/>
              </a:endParaRPr>
            </a:p>
          </p:txBody>
        </p:sp>
        <p:sp>
          <p:nvSpPr>
            <p:cNvPr id="238" name="Google Shape;238;p1"/>
            <p:cNvSpPr txBox="1"/>
            <p:nvPr/>
          </p:nvSpPr>
          <p:spPr>
            <a:xfrm>
              <a:off x="1890692" y="3973447"/>
              <a:ext cx="885900" cy="738900"/>
            </a:xfrm>
            <a:prstGeom prst="rect">
              <a:avLst/>
            </a:prstGeom>
            <a:noFill/>
            <a:ln>
              <a:noFill/>
            </a:ln>
          </p:spPr>
          <p:txBody>
            <a:bodyPr anchorCtr="0" anchor="t" bIns="45700" lIns="91425" spcFirstLastPara="1" rIns="91425" wrap="square" tIns="45700">
              <a:spAutoFit/>
            </a:bodyPr>
            <a:lstStyle/>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Pythagoras’ Theorem</a:t>
              </a:r>
              <a:endParaRPr b="0" i="0" sz="700" u="none" cap="none" strike="noStrike">
                <a:solidFill>
                  <a:schemeClr val="lt1"/>
                </a:solidFill>
                <a:latin typeface="Arial"/>
                <a:ea typeface="Arial"/>
                <a:cs typeface="Arial"/>
                <a:sym typeface="Arial"/>
              </a:endParaRPr>
            </a:p>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Enlargement and similarity</a:t>
              </a:r>
              <a:endParaRPr b="0" i="0" sz="700" u="none" cap="none" strike="noStrike">
                <a:solidFill>
                  <a:schemeClr val="lt1"/>
                </a:solidFill>
                <a:latin typeface="Arial"/>
                <a:ea typeface="Arial"/>
                <a:cs typeface="Arial"/>
                <a:sym typeface="Arial"/>
              </a:endParaRPr>
            </a:p>
            <a:p>
              <a:pPr indent="-85725" lvl="0" marL="85725" marR="0" rtl="0" algn="l">
                <a:lnSpc>
                  <a:spcPct val="100000"/>
                </a:lnSpc>
                <a:spcBef>
                  <a:spcPts val="0"/>
                </a:spcBef>
                <a:spcAft>
                  <a:spcPts val="0"/>
                </a:spcAft>
                <a:buClr>
                  <a:schemeClr val="lt1"/>
                </a:buClr>
                <a:buSzPts val="700"/>
                <a:buFont typeface="Noto Sans Symbols"/>
                <a:buChar char="❑"/>
              </a:pPr>
              <a:r>
                <a:rPr b="0" i="0" lang="en-GB" sz="700" u="none" cap="none" strike="noStrike">
                  <a:solidFill>
                    <a:schemeClr val="lt1"/>
                  </a:solidFill>
                  <a:latin typeface="Arial"/>
                  <a:ea typeface="Arial"/>
                  <a:cs typeface="Arial"/>
                  <a:sym typeface="Arial"/>
                </a:rPr>
                <a:t>Ratio and proportion</a:t>
              </a:r>
              <a:endParaRPr b="0" i="0" sz="700" u="none" cap="none" strike="noStrike">
                <a:solidFill>
                  <a:schemeClr val="lt1"/>
                </a:solidFill>
                <a:latin typeface="Arial"/>
                <a:ea typeface="Arial"/>
                <a:cs typeface="Arial"/>
                <a:sym typeface="Arial"/>
              </a:endParaRPr>
            </a:p>
          </p:txBody>
        </p:sp>
        <p:sp>
          <p:nvSpPr>
            <p:cNvPr id="239" name="Google Shape;239;p1"/>
            <p:cNvSpPr txBox="1"/>
            <p:nvPr/>
          </p:nvSpPr>
          <p:spPr>
            <a:xfrm>
              <a:off x="5453937" y="3561650"/>
              <a:ext cx="1215361"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en-GB" sz="800" u="none" cap="none" strike="noStrike">
                  <a:solidFill>
                    <a:schemeClr val="dk1"/>
                  </a:solidFill>
                  <a:latin typeface="Arial"/>
                  <a:ea typeface="Arial"/>
                  <a:cs typeface="Arial"/>
                  <a:sym typeface="Arial"/>
                </a:rPr>
                <a:t>Autumn Term 2</a:t>
              </a:r>
              <a:endParaRPr b="1" i="0" sz="700" u="none" cap="none" strike="noStrike">
                <a:solidFill>
                  <a:schemeClr val="dk1"/>
                </a:solidFill>
                <a:latin typeface="Arial"/>
                <a:ea typeface="Arial"/>
                <a:cs typeface="Arial"/>
                <a:sym typeface="Arial"/>
              </a:endParaRPr>
            </a:p>
          </p:txBody>
        </p:sp>
        <p:pic>
          <p:nvPicPr>
            <p:cNvPr id="240" name="Google Shape;240;p1"/>
            <p:cNvPicPr preferRelativeResize="0"/>
            <p:nvPr/>
          </p:nvPicPr>
          <p:blipFill rotWithShape="1">
            <a:blip r:embed="rId19">
              <a:alphaModFix/>
            </a:blip>
            <a:srcRect b="0" l="0" r="0" t="0"/>
            <a:stretch/>
          </p:blipFill>
          <p:spPr>
            <a:xfrm>
              <a:off x="132680" y="5916894"/>
              <a:ext cx="836180" cy="803430"/>
            </a:xfrm>
            <a:prstGeom prst="rect">
              <a:avLst/>
            </a:prstGeom>
            <a:noFill/>
            <a:ln>
              <a:noFill/>
            </a:ln>
          </p:spPr>
        </p:pic>
        <p:pic>
          <p:nvPicPr>
            <p:cNvPr id="241" name="Google Shape;241;p1"/>
            <p:cNvPicPr preferRelativeResize="0"/>
            <p:nvPr/>
          </p:nvPicPr>
          <p:blipFill rotWithShape="1">
            <a:blip r:embed="rId20">
              <a:alphaModFix/>
            </a:blip>
            <a:srcRect b="0" l="0" r="0" t="0"/>
            <a:stretch/>
          </p:blipFill>
          <p:spPr>
            <a:xfrm rot="-741475">
              <a:off x="4602095" y="3112183"/>
              <a:ext cx="1109468" cy="624076"/>
            </a:xfrm>
            <a:prstGeom prst="rect">
              <a:avLst/>
            </a:prstGeom>
            <a:noFill/>
            <a:ln>
              <a:noFill/>
            </a:ln>
          </p:spPr>
        </p:pic>
        <p:pic>
          <p:nvPicPr>
            <p:cNvPr id="242" name="Google Shape;242;p1"/>
            <p:cNvPicPr preferRelativeResize="0"/>
            <p:nvPr/>
          </p:nvPicPr>
          <p:blipFill rotWithShape="1">
            <a:blip r:embed="rId21">
              <a:alphaModFix/>
            </a:blip>
            <a:srcRect b="0" l="0" r="0" t="0"/>
            <a:stretch/>
          </p:blipFill>
          <p:spPr>
            <a:xfrm>
              <a:off x="2476276" y="2962348"/>
              <a:ext cx="913443" cy="932085"/>
            </a:xfrm>
            <a:prstGeom prst="rect">
              <a:avLst/>
            </a:prstGeom>
            <a:noFill/>
            <a:ln>
              <a:noFill/>
            </a:ln>
          </p:spPr>
        </p:pic>
      </p:gr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2020-03-04T16:08:47Z</dcterms:created>
  <dc:creator>Becky Ashton</dc:creator>
</cp:coreProperties>
</file>