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9906000" cx="6858000"/>
  <p:notesSz cx="6797675" cy="9926625"/>
  <p:embeddedFontLst>
    <p:embeddedFont>
      <p:font typeface="Century Gothic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h0vR4PWqowapAA3NhbdBYaAK+h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12E9474-272A-4F5A-830D-97ADAEE04D5F}">
  <a:tblStyle styleId="{A12E9474-272A-4F5A-830D-97ADAEE04D5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  <a:tblStyle styleId="{CCCEAB37-049D-49C4-9CE3-36BA556F9E8C}" styleName="Table_1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5B9BD5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5B9BD5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5B9BD5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5B9BD5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enturyGothic-italic.fntdata"/><Relationship Id="rId10" Type="http://schemas.openxmlformats.org/officeDocument/2006/relationships/font" Target="fonts/CenturyGothic-bold.fntdata"/><Relationship Id="rId13" Type="http://customschemas.google.com/relationships/presentationmetadata" Target="metadata"/><Relationship Id="rId12" Type="http://schemas.openxmlformats.org/officeDocument/2006/relationships/font" Target="fonts/CenturyGothic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font" Target="fonts/CenturyGothic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7effeec139_0_19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2" name="Google Shape;102;g37effeec139_0_19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7effeec139_0_115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3" name="Google Shape;123;g37effeec139_0_115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" type="subTitle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6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6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6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" type="body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8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" type="body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2" type="body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1" name="Google Shape;41;p10"/>
          <p:cNvSpPr txBox="1"/>
          <p:nvPr>
            <p:ph idx="4" type="body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0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7" name="Google Shape;57;p13"/>
          <p:cNvSpPr txBox="1"/>
          <p:nvPr>
            <p:ph idx="2" type="body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17.png"/><Relationship Id="rId5" Type="http://schemas.openxmlformats.org/officeDocument/2006/relationships/image" Target="../media/image3.png"/><Relationship Id="rId6" Type="http://schemas.openxmlformats.org/officeDocument/2006/relationships/image" Target="../media/image15.png"/><Relationship Id="rId7" Type="http://schemas.openxmlformats.org/officeDocument/2006/relationships/image" Target="../media/image8.png"/><Relationship Id="rId8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12.png"/><Relationship Id="rId5" Type="http://schemas.openxmlformats.org/officeDocument/2006/relationships/image" Target="../media/image3.png"/><Relationship Id="rId6" Type="http://schemas.openxmlformats.org/officeDocument/2006/relationships/image" Target="../media/image9.png"/><Relationship Id="rId7" Type="http://schemas.openxmlformats.org/officeDocument/2006/relationships/image" Target="../media/image7.png"/><Relationship Id="rId8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16.png"/><Relationship Id="rId5" Type="http://schemas.openxmlformats.org/officeDocument/2006/relationships/image" Target="../media/image3.png"/><Relationship Id="rId6" Type="http://schemas.openxmlformats.org/officeDocument/2006/relationships/image" Target="../media/image18.png"/><Relationship Id="rId7" Type="http://schemas.openxmlformats.org/officeDocument/2006/relationships/image" Target="../media/image14.png"/><Relationship Id="rId8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1 - Number Skills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                         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1 - 3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87" name="Google Shape;87;p1"/>
          <p:cNvGraphicFramePr/>
          <p:nvPr/>
        </p:nvGraphicFramePr>
        <p:xfrm>
          <a:off x="198206" y="491595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{A12E9474-272A-4F5A-830D-97ADAEE04D5F}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3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8" name="Google Shape;88;p1"/>
          <p:cNvGraphicFramePr/>
          <p:nvPr/>
        </p:nvGraphicFramePr>
        <p:xfrm>
          <a:off x="3468547" y="726749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{A12E9474-272A-4F5A-830D-97ADAEE04D5F}</a:tableStyleId>
              </a:tblPr>
              <a:tblGrid>
                <a:gridCol w="3236575"/>
              </a:tblGrid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722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Actuary -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Actuaries use probability and counting principles, like the product rule, to assess risks in insurance, pensions, and other financial sectors.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Architects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 surds when calculating areas, volumes, and angles in design, particularly in complex or irregular shapes.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5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541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Geography</a:t>
                      </a:r>
                      <a:endParaRPr b="1"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When studying population growth or migration patterns, the product rule can be used to calculate different combinations of variables like population density, resources, or land use.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9" name="Google Shape;89;p1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{A12E9474-272A-4F5A-830D-97ADAEE04D5F}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U369 - Product Rule 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U125 - HCF &amp; LCM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U338 - Simplifying Surds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4923838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92" name="Google Shape;92;p1"/>
          <p:cNvGraphicFramePr/>
          <p:nvPr/>
        </p:nvGraphicFramePr>
        <p:xfrm>
          <a:off x="193049" y="57721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{A12E9474-272A-4F5A-830D-97ADAEE04D5F}</a:tableStyleId>
              </a:tblPr>
              <a:tblGrid>
                <a:gridCol w="4973900"/>
                <a:gridCol w="765000"/>
                <a:gridCol w="765000"/>
              </a:tblGrid>
              <a:tr h="278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09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Complete calculations including using decimals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9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 the product rule for counting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9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Find the  HCF and LCM of two or more numbers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9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Simplify surd expressions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93" name="Google Shape;93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57723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94" name="Google Shape;94;p1"/>
          <p:cNvGraphicFramePr/>
          <p:nvPr/>
        </p:nvGraphicFramePr>
        <p:xfrm>
          <a:off x="3468539" y="467109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{A12E9474-272A-4F5A-830D-97ADAEE04D5F}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Product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The result you get when you multiply two or more numbers together. For example, the product of 4 and 5 is 20.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Factor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number that divides evenly into another number without leaving a remainder. For example, 1, 2, 3, and 6 are all factors of 6 because each of them divides 6 exactly.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Surd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square root (or other root) that can’t be simplified into a whole number or a fraction. For example, √2 is a surd because it can't be simplified into a simple number.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95" name="Google Shape;95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671080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6" name="Google Shape;96;p1"/>
          <p:cNvPicPr preferRelativeResize="0"/>
          <p:nvPr/>
        </p:nvPicPr>
        <p:blipFill rotWithShape="1">
          <a:blip r:embed="rId6">
            <a:alphaModFix/>
          </a:blip>
          <a:srcRect b="20695" l="0" r="0" t="0"/>
          <a:stretch/>
        </p:blipFill>
        <p:spPr>
          <a:xfrm>
            <a:off x="546910" y="6377500"/>
            <a:ext cx="2477373" cy="2947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55588" y="3195350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799000" y="3195350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442400" y="3195350"/>
            <a:ext cx="1260001" cy="126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7effeec139_0_19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5" name="Google Shape;105;g37effeec139_0_19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6" name="Google Shape;106;g37effeec139_0_19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2 - Fractions, Decimals and Percentages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4 - 6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07" name="Google Shape;107;g37effeec139_0_19"/>
          <p:cNvGraphicFramePr/>
          <p:nvPr/>
        </p:nvGraphicFramePr>
        <p:xfrm>
          <a:off x="198206" y="491595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{A12E9474-272A-4F5A-830D-97ADAEE04D5F}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5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6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8" name="Google Shape;108;g37effeec139_0_19"/>
          <p:cNvGraphicFramePr/>
          <p:nvPr/>
        </p:nvGraphicFramePr>
        <p:xfrm>
          <a:off x="1006025" y="244650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{A12E9474-272A-4F5A-830D-97ADAEE04D5F}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U736 - Adding and Subtracting Fractions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U888 - Converting Between FDP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U554 - Percentages of Amounts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09" name="Google Shape;109;g37effeec139_0_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6400" y="2446520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0" name="Google Shape;110;g37effeec139_0_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4923838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11" name="Google Shape;111;g37effeec139_0_19"/>
          <p:cNvGraphicFramePr/>
          <p:nvPr/>
        </p:nvGraphicFramePr>
        <p:xfrm>
          <a:off x="176412" y="72686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{A12E9474-272A-4F5A-830D-97ADAEE04D5F}</a:tableStyleId>
              </a:tblPr>
              <a:tblGrid>
                <a:gridCol w="4974925"/>
                <a:gridCol w="765150"/>
                <a:gridCol w="765150"/>
              </a:tblGrid>
              <a:tr h="259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 the four operations with fractions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 percentages to find quantities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12" name="Google Shape;112;g37effeec139_0_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5630" y="72688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13" name="Google Shape;113;g37effeec139_0_19"/>
          <p:cNvGraphicFramePr/>
          <p:nvPr/>
        </p:nvGraphicFramePr>
        <p:xfrm>
          <a:off x="3468547" y="736851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{CCCEAB37-049D-49C4-9CE3-36BA556F9E8C}</a:tableStyleId>
              </a:tblPr>
              <a:tblGrid>
                <a:gridCol w="3236575"/>
              </a:tblGrid>
              <a:tr h="2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986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Accountant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– Uses fractions, decimals, and percentages daily when calculating tax, profit, and budgets.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Retail Manager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– Applies percentages to work out discounts, sales prices, and profit margins.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47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Business Studies / Economics –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Percentages and decimals are essential for understanding profit, loss, interest rates, and discounts.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4" name="Google Shape;114;g37effeec139_0_19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{CCCEAB37-049D-49C4-9CE3-36BA556F9E8C}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Fraction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number that shows part of a whole, written with a numerator (top) and denominator (bottom).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Decimal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way of writing numbers using a point to separate whole numbers from parts of a whole.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Percentage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fraction out of 100, shown with the symbol %.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15" name="Google Shape;115;g37effeec139_0_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6" name="Google Shape;116;g37effeec139_0_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07550" y="3008900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g37effeec139_0_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850963" y="3008900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37effeec139_0_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494400" y="3008900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37effeec139_0_1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14799" y="8342124"/>
            <a:ext cx="2941625" cy="107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37effeec139_0_19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52562" y="6255549"/>
            <a:ext cx="1866100" cy="186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7effeec139_0_115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6" name="Google Shape;126;g37effeec139_0_115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3 - Indices and Standard Form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7 </a:t>
            </a:r>
            <a:r>
              <a:rPr b="1" i="0" lang="en-GB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→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HT2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27" name="Google Shape;127;g37effeec139_0_115"/>
          <p:cNvGraphicFramePr/>
          <p:nvPr/>
        </p:nvGraphicFramePr>
        <p:xfrm>
          <a:off x="198206" y="491595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{A12E9474-272A-4F5A-830D-97ADAEE04D5F}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8" name="Google Shape;128;g37effeec139_0_115"/>
          <p:cNvGraphicFramePr/>
          <p:nvPr/>
        </p:nvGraphicFramePr>
        <p:xfrm>
          <a:off x="990013" y="244649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{A12E9474-272A-4F5A-830D-97ADAEE04D5F}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U235 - Laws of Indices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U330 - Standard Form with Positive Indices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U534 - Standard Form with Negative Indices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29" name="Google Shape;129;g37effeec139_0_1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013" y="2446507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0" name="Google Shape;130;g37effeec139_0_1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4923838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31" name="Google Shape;131;g37effeec139_0_115"/>
          <p:cNvGraphicFramePr/>
          <p:nvPr/>
        </p:nvGraphicFramePr>
        <p:xfrm>
          <a:off x="176387" y="58938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{A12E9474-272A-4F5A-830D-97ADAEE04D5F}</a:tableStyleId>
              </a:tblPr>
              <a:tblGrid>
                <a:gridCol w="4974925"/>
                <a:gridCol w="765150"/>
                <a:gridCol w="765150"/>
              </a:tblGrid>
              <a:tr h="259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Evaluate expressions with negative and fractional indices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Apply index laws to numerical/algebraic expressions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Convert between ordinary form and standard form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32" name="Google Shape;132;g37effeec139_0_1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6367" y="58938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33" name="Google Shape;133;g37effeec139_0_115"/>
          <p:cNvGraphicFramePr/>
          <p:nvPr/>
        </p:nvGraphicFramePr>
        <p:xfrm>
          <a:off x="3468547" y="727843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{CCCEAB37-049D-49C4-9CE3-36BA556F9E8C}</a:tableStyleId>
              </a:tblPr>
              <a:tblGrid>
                <a:gridCol w="3236575"/>
              </a:tblGrid>
              <a:tr h="2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986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Scientist (e.g. Physicist, Chemist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) – Uses standard form to work with huge or tiny numbers like distances in space or sizes of atoms.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Engineer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– Applies indices and standard form in formulas, measurements, and calculations involving electricity, structures, and materials.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47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Science –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Standard form is used in chemistry and physics for measurements such as the speed of light or atomic mass.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4" name="Google Shape;134;g37effeec139_0_115"/>
          <p:cNvGraphicFramePr/>
          <p:nvPr/>
        </p:nvGraphicFramePr>
        <p:xfrm>
          <a:off x="3468539" y="462703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{CCCEAB37-049D-49C4-9CE3-36BA556F9E8C}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Index (Indices)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small number written above another number showing how many times it is multiplied by itself.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Power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Another word for index; shows repeated multiplication.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Standard Form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way of writing very large or very small numbers using powers of 10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35" name="Google Shape;135;g37effeec139_0_1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627030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6" name="Google Shape;136;g37effeec139_0_115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37" name="Google Shape;137;g37effeec139_0_1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91600" y="3038475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g37effeec139_0_11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834988" y="3038475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g37effeec139_0_11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478400" y="3038475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g37effeec139_0_11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37000" y="6077029"/>
            <a:ext cx="2497200" cy="3105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