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y="10692000" cx="7560000"/>
  <p:notesSz cx="7560000" cy="10692000"/>
  <p:embeddedFontLst>
    <p:embeddedFont>
      <p:font typeface="Roboto"/>
      <p:regular r:id="rId12"/>
      <p:bold r:id="rId13"/>
      <p:italic r:id="rId14"/>
      <p:boldItalic r:id="rId15"/>
    </p:embeddedFont>
    <p:embeddedFont>
      <p:font typeface="Comfortaa"/>
      <p:regular r:id="rId16"/>
      <p:bold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8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9CCF46F-9C16-40BF-B8AF-38A62BD47FE7}">
  <a:tblStyle styleId="{B9CCF46F-9C16-40BF-B8AF-38A62BD47FE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8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font" Target="fonts/Roboto-bold.fntdata"/><Relationship Id="rId12" Type="http://schemas.openxmlformats.org/officeDocument/2006/relationships/font" Target="fonts/Roboto-regular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Roboto-boldItalic.fntdata"/><Relationship Id="rId14" Type="http://schemas.openxmlformats.org/officeDocument/2006/relationships/font" Target="fonts/Roboto-italic.fntdata"/><Relationship Id="rId17" Type="http://schemas.openxmlformats.org/officeDocument/2006/relationships/font" Target="fonts/Comfortaa-bold.fntdata"/><Relationship Id="rId16" Type="http://schemas.openxmlformats.org/officeDocument/2006/relationships/font" Target="fonts/Comfortaa-regular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7015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62f760b4b3_1_0:notes"/>
          <p:cNvSpPr txBox="1"/>
          <p:nvPr>
            <p:ph idx="1" type="body"/>
          </p:nvPr>
        </p:nvSpPr>
        <p:spPr>
          <a:xfrm>
            <a:off x="756000" y="5078700"/>
            <a:ext cx="60480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362f760b4b3_1_0:notes"/>
          <p:cNvSpPr/>
          <p:nvPr>
            <p:ph idx="2" type="sldImg"/>
          </p:nvPr>
        </p:nvSpPr>
        <p:spPr>
          <a:xfrm>
            <a:off x="2778075" y="801900"/>
            <a:ext cx="20046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62f760b4b3_0_125:notes"/>
          <p:cNvSpPr txBox="1"/>
          <p:nvPr>
            <p:ph idx="1" type="body"/>
          </p:nvPr>
        </p:nvSpPr>
        <p:spPr>
          <a:xfrm>
            <a:off x="756000" y="5078700"/>
            <a:ext cx="60480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362f760b4b3_0_125:notes"/>
          <p:cNvSpPr/>
          <p:nvPr>
            <p:ph idx="2" type="sldImg"/>
          </p:nvPr>
        </p:nvSpPr>
        <p:spPr>
          <a:xfrm>
            <a:off x="2778075" y="801900"/>
            <a:ext cx="20046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62f760b4b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362f760b4b3_0_0:notes"/>
          <p:cNvSpPr/>
          <p:nvPr>
            <p:ph idx="2" type="sldImg"/>
          </p:nvPr>
        </p:nvSpPr>
        <p:spPr>
          <a:xfrm>
            <a:off x="2216997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67e015a284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367e015a284_0_18:notes"/>
          <p:cNvSpPr/>
          <p:nvPr>
            <p:ph idx="2" type="sldImg"/>
          </p:nvPr>
        </p:nvSpPr>
        <p:spPr>
          <a:xfrm>
            <a:off x="2216997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10" type="dt"/>
          </p:nvPr>
        </p:nvSpPr>
        <p:spPr>
          <a:xfrm>
            <a:off x="5197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11" type="ftr"/>
          </p:nvPr>
        </p:nvSpPr>
        <p:spPr>
          <a:xfrm>
            <a:off x="2504250" y="9909900"/>
            <a:ext cx="25515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4"/>
          <p:cNvSpPr txBox="1"/>
          <p:nvPr>
            <p:ph idx="12" type="sldNum"/>
          </p:nvPr>
        </p:nvSpPr>
        <p:spPr>
          <a:xfrm>
            <a:off x="53392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"/>
          <p:cNvSpPr txBox="1"/>
          <p:nvPr>
            <p:ph type="ctrTitle"/>
          </p:nvPr>
        </p:nvSpPr>
        <p:spPr>
          <a:xfrm>
            <a:off x="945000" y="1749826"/>
            <a:ext cx="5670000" cy="372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" type="subTitle"/>
          </p:nvPr>
        </p:nvSpPr>
        <p:spPr>
          <a:xfrm>
            <a:off x="945000" y="5615776"/>
            <a:ext cx="5670000" cy="25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95" name="Google Shape;95;p15"/>
          <p:cNvSpPr txBox="1"/>
          <p:nvPr>
            <p:ph idx="10" type="dt"/>
          </p:nvPr>
        </p:nvSpPr>
        <p:spPr>
          <a:xfrm>
            <a:off x="5197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5"/>
          <p:cNvSpPr txBox="1"/>
          <p:nvPr>
            <p:ph idx="11" type="ftr"/>
          </p:nvPr>
        </p:nvSpPr>
        <p:spPr>
          <a:xfrm>
            <a:off x="2504250" y="9909900"/>
            <a:ext cx="25515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5"/>
          <p:cNvSpPr txBox="1"/>
          <p:nvPr>
            <p:ph idx="12" type="sldNum"/>
          </p:nvPr>
        </p:nvSpPr>
        <p:spPr>
          <a:xfrm>
            <a:off x="53392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"/>
          <p:cNvSpPr txBox="1"/>
          <p:nvPr>
            <p:ph type="title"/>
          </p:nvPr>
        </p:nvSpPr>
        <p:spPr>
          <a:xfrm>
            <a:off x="515813" y="2665576"/>
            <a:ext cx="6520500" cy="444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" type="body"/>
          </p:nvPr>
        </p:nvSpPr>
        <p:spPr>
          <a:xfrm>
            <a:off x="515813" y="7155226"/>
            <a:ext cx="6520500" cy="23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1" name="Google Shape;101;p16"/>
          <p:cNvSpPr txBox="1"/>
          <p:nvPr>
            <p:ph idx="10" type="dt"/>
          </p:nvPr>
        </p:nvSpPr>
        <p:spPr>
          <a:xfrm>
            <a:off x="5197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6"/>
          <p:cNvSpPr txBox="1"/>
          <p:nvPr>
            <p:ph idx="11" type="ftr"/>
          </p:nvPr>
        </p:nvSpPr>
        <p:spPr>
          <a:xfrm>
            <a:off x="2504250" y="9909900"/>
            <a:ext cx="25515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6"/>
          <p:cNvSpPr txBox="1"/>
          <p:nvPr>
            <p:ph idx="12" type="sldNum"/>
          </p:nvPr>
        </p:nvSpPr>
        <p:spPr>
          <a:xfrm>
            <a:off x="53392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8" name="Google Shape;108;p17"/>
          <p:cNvSpPr txBox="1"/>
          <p:nvPr>
            <p:ph idx="10" type="dt"/>
          </p:nvPr>
        </p:nvSpPr>
        <p:spPr>
          <a:xfrm>
            <a:off x="5197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7"/>
          <p:cNvSpPr txBox="1"/>
          <p:nvPr>
            <p:ph idx="11" type="ftr"/>
          </p:nvPr>
        </p:nvSpPr>
        <p:spPr>
          <a:xfrm>
            <a:off x="2504250" y="9909900"/>
            <a:ext cx="25515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7"/>
          <p:cNvSpPr txBox="1"/>
          <p:nvPr>
            <p:ph idx="12" type="sldNum"/>
          </p:nvPr>
        </p:nvSpPr>
        <p:spPr>
          <a:xfrm>
            <a:off x="53392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/>
          <p:nvPr>
            <p:ph type="title"/>
          </p:nvPr>
        </p:nvSpPr>
        <p:spPr>
          <a:xfrm>
            <a:off x="520735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" type="body"/>
          </p:nvPr>
        </p:nvSpPr>
        <p:spPr>
          <a:xfrm>
            <a:off x="520735" y="2621026"/>
            <a:ext cx="3198300" cy="1284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4" name="Google Shape;114;p18"/>
          <p:cNvSpPr txBox="1"/>
          <p:nvPr>
            <p:ph idx="2" type="body"/>
          </p:nvPr>
        </p:nvSpPr>
        <p:spPr>
          <a:xfrm>
            <a:off x="520735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5" name="Google Shape;115;p18"/>
          <p:cNvSpPr txBox="1"/>
          <p:nvPr>
            <p:ph idx="3" type="body"/>
          </p:nvPr>
        </p:nvSpPr>
        <p:spPr>
          <a:xfrm>
            <a:off x="3827250" y="2621026"/>
            <a:ext cx="3213900" cy="1284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6" name="Google Shape;116;p18"/>
          <p:cNvSpPr txBox="1"/>
          <p:nvPr>
            <p:ph idx="4" type="body"/>
          </p:nvPr>
        </p:nvSpPr>
        <p:spPr>
          <a:xfrm>
            <a:off x="3827250" y="3905550"/>
            <a:ext cx="32139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7" name="Google Shape;117;p18"/>
          <p:cNvSpPr txBox="1"/>
          <p:nvPr>
            <p:ph idx="10" type="dt"/>
          </p:nvPr>
        </p:nvSpPr>
        <p:spPr>
          <a:xfrm>
            <a:off x="5197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18"/>
          <p:cNvSpPr txBox="1"/>
          <p:nvPr>
            <p:ph idx="11" type="ftr"/>
          </p:nvPr>
        </p:nvSpPr>
        <p:spPr>
          <a:xfrm>
            <a:off x="2504250" y="9909900"/>
            <a:ext cx="25515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18"/>
          <p:cNvSpPr txBox="1"/>
          <p:nvPr>
            <p:ph idx="12" type="sldNum"/>
          </p:nvPr>
        </p:nvSpPr>
        <p:spPr>
          <a:xfrm>
            <a:off x="53392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0" type="dt"/>
          </p:nvPr>
        </p:nvSpPr>
        <p:spPr>
          <a:xfrm>
            <a:off x="5197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1" type="ftr"/>
          </p:nvPr>
        </p:nvSpPr>
        <p:spPr>
          <a:xfrm>
            <a:off x="2504250" y="9909900"/>
            <a:ext cx="25515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19"/>
          <p:cNvSpPr txBox="1"/>
          <p:nvPr>
            <p:ph idx="12" type="sldNum"/>
          </p:nvPr>
        </p:nvSpPr>
        <p:spPr>
          <a:xfrm>
            <a:off x="53392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5197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2504250" y="9909900"/>
            <a:ext cx="25515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53392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520735" y="712800"/>
            <a:ext cx="24381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213985" y="1539450"/>
            <a:ext cx="3827400" cy="75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520735" y="3207600"/>
            <a:ext cx="24381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5197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2504250" y="9909900"/>
            <a:ext cx="25515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53392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567000" y="1749826"/>
            <a:ext cx="6426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Calibri"/>
              <a:buNone/>
              <a:defRPr sz="69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lvl="0" rtl="0" algn="ctr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lvl="1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/>
            </a:lvl2pPr>
            <a:lvl3pPr lvl="2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3pPr>
            <a:lvl4pPr lvl="3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4pPr>
            <a:lvl5pPr lvl="4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5pPr>
            <a:lvl6pPr lvl="5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6pPr>
            <a:lvl7pPr lvl="6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7pPr>
            <a:lvl8pPr lvl="7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8pPr>
            <a:lvl9pPr lvl="8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520735" y="712800"/>
            <a:ext cx="24381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3213985" y="1539450"/>
            <a:ext cx="3827400" cy="75981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520735" y="3207600"/>
            <a:ext cx="24381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5197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2504250" y="9909900"/>
            <a:ext cx="25515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53392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5197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2504250" y="9909900"/>
            <a:ext cx="25515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53392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1694550" y="4284750"/>
            <a:ext cx="90612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-1612875" y="2701950"/>
            <a:ext cx="90612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5197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2504250" y="9909900"/>
            <a:ext cx="25515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53392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515813" y="2665578"/>
            <a:ext cx="6520500" cy="44478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Calibri"/>
              <a:buNone/>
              <a:defRPr sz="69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515813" y="7155228"/>
            <a:ext cx="6520500" cy="23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2300"/>
              <a:buNone/>
              <a:defRPr sz="23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 sz="21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520734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520736" y="2621025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 sz="2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b="1" sz="23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520736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3827251" y="2621025"/>
            <a:ext cx="32142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 sz="2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b="1" sz="23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3827251" y="3905550"/>
            <a:ext cx="32142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libri"/>
              <a:buNone/>
              <a:defRPr sz="3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213984" y="1539452"/>
            <a:ext cx="3827400" cy="75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4635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 sz="3700"/>
            </a:lvl1pPr>
            <a:lvl2pPr indent="-4318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2pPr>
            <a:lvl3pPr indent="-4064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3pPr>
            <a:lvl4pPr indent="-3746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4pPr>
            <a:lvl5pPr indent="-3746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5pPr>
            <a:lvl6pPr indent="-3746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6pPr>
            <a:lvl7pPr indent="-3746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7pPr>
            <a:lvl8pPr indent="-3746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8pPr>
            <a:lvl9pPr indent="-3746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libri"/>
              <a:buNone/>
              <a:defRPr sz="3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213984" y="1539452"/>
            <a:ext cx="3827400" cy="75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b="0" i="0" sz="3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alibri"/>
              <a:buNone/>
              <a:defRPr b="0" i="0" sz="5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4318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7465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6195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6195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519750" y="569250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5197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2504250" y="9909900"/>
            <a:ext cx="25515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5339250" y="9909900"/>
            <a:ext cx="1701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/>
          <p:nvPr/>
        </p:nvSpPr>
        <p:spPr>
          <a:xfrm>
            <a:off x="628200" y="844475"/>
            <a:ext cx="6303600" cy="38097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C9DAF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50">
                <a:solidFill>
                  <a:schemeClr val="dk1"/>
                </a:solidFill>
                <a:highlight>
                  <a:srgbClr val="C9DAF8"/>
                </a:highlight>
                <a:latin typeface="Calibri"/>
                <a:ea typeface="Calibri"/>
                <a:cs typeface="Calibri"/>
                <a:sym typeface="Calibri"/>
              </a:rPr>
              <a:t>Learning Aim A - To develop skills and techniques for performance</a:t>
            </a:r>
            <a:endParaRPr b="1" sz="1050">
              <a:solidFill>
                <a:schemeClr val="dk1"/>
              </a:solidFill>
              <a:highlight>
                <a:srgbClr val="C9DAF8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Skills workshops that will teach techniques needed to explore and create short extracts of a play.  This play is Blood Brothers. During the rehearsals and preparation, develop and apply your skills and techniques to shape your final performance/designs, including: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 interpretative skills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 performance/design skills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 characteristics of the style/genre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 communication of meaning, intentions and links to the theme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 personal review and reflection on skills and progress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 response to feedback.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(Total for Task 1 = 12 marks)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50">
                <a:solidFill>
                  <a:schemeClr val="dk1"/>
                </a:solidFill>
                <a:highlight>
                  <a:srgbClr val="C9DAF8"/>
                </a:highlight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b="1" lang="en-GB" sz="1050">
                <a:solidFill>
                  <a:schemeClr val="dk1"/>
                </a:solidFill>
                <a:highlight>
                  <a:srgbClr val="C9DAF8"/>
                </a:highlight>
                <a:latin typeface="Calibri"/>
                <a:ea typeface="Calibri"/>
                <a:cs typeface="Calibri"/>
                <a:sym typeface="Calibri"/>
              </a:rPr>
              <a:t>earning</a:t>
            </a:r>
            <a:r>
              <a:rPr b="1" lang="en-GB" sz="1050">
                <a:solidFill>
                  <a:schemeClr val="dk1"/>
                </a:solidFill>
                <a:highlight>
                  <a:srgbClr val="C9DAF8"/>
                </a:highlight>
                <a:latin typeface="Calibri"/>
                <a:ea typeface="Calibri"/>
                <a:cs typeface="Calibri"/>
                <a:sym typeface="Calibri"/>
              </a:rPr>
              <a:t> Aim B - To apply skills and techniques in rehearsal and performance</a:t>
            </a:r>
            <a:endParaRPr b="1" sz="1050">
              <a:solidFill>
                <a:schemeClr val="dk1"/>
              </a:solidFill>
              <a:highlight>
                <a:srgbClr val="C9DAF8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It’s time to showcase your performance or production designs for an audience. You will need to demonstrate: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 technical skills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 performance or design skills appropriate to the piece of professional performing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arts work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 application of stylistic and interpretative skills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 communication of your creative intentions. 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(Total for Task 2 = 24 marks)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5"/>
          <p:cNvSpPr txBox="1"/>
          <p:nvPr/>
        </p:nvSpPr>
        <p:spPr>
          <a:xfrm>
            <a:off x="628200" y="4815350"/>
            <a:ext cx="6303600" cy="28398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D9EA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50">
                <a:solidFill>
                  <a:schemeClr val="dk1"/>
                </a:solidFill>
                <a:highlight>
                  <a:srgbClr val="D9EAD3"/>
                </a:highlight>
                <a:latin typeface="Calibri"/>
                <a:ea typeface="Calibri"/>
                <a:cs typeface="Calibri"/>
                <a:sym typeface="Calibri"/>
              </a:rPr>
              <a:t>Learning Aim C  To review own development and performance</a:t>
            </a:r>
            <a:endParaRPr b="1" sz="1050">
              <a:solidFill>
                <a:schemeClr val="dk1"/>
              </a:solidFill>
              <a:highlight>
                <a:srgbClr val="D9EAD3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Provide a logbook which evidences your progress from first workshops through to performance of script. This will include strengths, targets and reviews. Evidence needed: teacher observations, recordings of workshops, peer observations, target setting, logbooks. 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Review your development and application of skills and techniques relevant to: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EITHER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 Your rehearsal process and final performance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 Your production process and pitch/presentation/final designs and realisations.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3716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review of your rehearsal/production process should include commentary on your preparation and use of targets to develop your skills and techniques relevant for the piece of professional performing arts work. 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review of your final performance or pitch presentation/final design and realisation should include commentary on  your application of skills and techniques, including strengths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Suggested length of two sides of A4 (Total for Task 3 = 24 marks)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25"/>
          <p:cNvSpPr txBox="1"/>
          <p:nvPr/>
        </p:nvSpPr>
        <p:spPr>
          <a:xfrm>
            <a:off x="628200" y="197974"/>
            <a:ext cx="5243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COMPONENT 2 BTEC TECH PERFORMING ARTS (ACTING)</a:t>
            </a:r>
            <a:endParaRPr/>
          </a:p>
        </p:txBody>
      </p:sp>
      <p:sp>
        <p:nvSpPr>
          <p:cNvPr id="162" name="Google Shape;162;p25"/>
          <p:cNvSpPr txBox="1"/>
          <p:nvPr/>
        </p:nvSpPr>
        <p:spPr>
          <a:xfrm>
            <a:off x="628050" y="7816325"/>
            <a:ext cx="6303600" cy="28398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FF8A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50">
                <a:solidFill>
                  <a:schemeClr val="dk1"/>
                </a:solidFill>
                <a:highlight>
                  <a:srgbClr val="FF8AD8"/>
                </a:highlight>
                <a:latin typeface="Calibri"/>
                <a:ea typeface="Calibri"/>
                <a:cs typeface="Calibri"/>
                <a:sym typeface="Calibri"/>
              </a:rPr>
              <a:t>Key vocabulary</a:t>
            </a:r>
            <a:endParaRPr b="1" sz="1050">
              <a:solidFill>
                <a:schemeClr val="dk1"/>
              </a:solidFill>
              <a:highlight>
                <a:srgbClr val="FF8AD8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Naturalism </a:t>
            </a: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a style of performance where actors and designers try to create the illusion that what is happening on stage is ‘reality’ 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Epic Theatre </a:t>
            </a: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Political theatre created by Brecht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Levels</a:t>
            </a: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the height you perform a movement – low, medium or high. 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Proxemics </a:t>
            </a: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distance between characters to show a relationship 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Improvisation </a:t>
            </a: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performing in an unrehearsed and spontaneous way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Characterisation </a:t>
            </a: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creating a character through your movement and dynamic choices- 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of voice</a:t>
            </a: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adapting your voice to suit a character requirement. Volume, tone, pitch pace, intonation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Tableaux </a:t>
            </a: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a silent and motionless depiction of a scene created by actors (plural)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Hot seating – </a:t>
            </a: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in-depth questioning of a character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Though tracking </a:t>
            </a: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internal thoughts of a character spoken aloud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Thought tunnel –</a:t>
            </a: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inner thoughts of a character considering moral decisions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Multi-role playing</a:t>
            </a: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an actor plays multiple characters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Rehearsal</a:t>
            </a: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a practice of the play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Blocking</a:t>
            </a: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deciding where an actor should stand during a scene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b="1"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olloquial language </a:t>
            </a:r>
            <a:r>
              <a:rPr lang="en-GB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words used in everyday language that are time specific (e.g. “current”)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3" name="Google Shape;16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8098" y="17663"/>
            <a:ext cx="1023300" cy="10071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6"/>
          <p:cNvSpPr txBox="1"/>
          <p:nvPr/>
        </p:nvSpPr>
        <p:spPr>
          <a:xfrm>
            <a:off x="628200" y="844475"/>
            <a:ext cx="6303600" cy="30939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C9DAF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300" u="sng" cap="none" strike="noStrike">
                <a:solidFill>
                  <a:schemeClr val="dk1"/>
                </a:solidFill>
                <a:highlight>
                  <a:srgbClr val="C9DAF8"/>
                </a:highlight>
                <a:latin typeface="Calibri"/>
                <a:ea typeface="Calibri"/>
                <a:cs typeface="Calibri"/>
                <a:sym typeface="Calibri"/>
              </a:rPr>
              <a:t>LEARNING AIM A</a:t>
            </a:r>
            <a:endParaRPr b="1" i="0" sz="1300" u="sng" cap="none" strike="noStrike">
              <a:solidFill>
                <a:schemeClr val="dk1"/>
              </a:solidFill>
              <a:highlight>
                <a:srgbClr val="C9DAF8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write up consisting of the following criteria for </a:t>
            </a:r>
            <a:r>
              <a:rPr b="1" lang="en-GB" sz="13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EACH</a:t>
            </a: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the plays:</a:t>
            </a:r>
            <a:endParaRPr sz="1300"/>
          </a:p>
          <a:p>
            <a:pPr indent="-27940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 characteristics </a:t>
            </a:r>
            <a:endParaRPr sz="1300"/>
          </a:p>
          <a:p>
            <a:pPr indent="-27940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Creative intentions and purpose (purpose of the play, target audience, themes, how themes are communicated in the play, context of play (political, social, historical) </a:t>
            </a:r>
            <a:endParaRPr sz="1300"/>
          </a:p>
          <a:p>
            <a:pPr indent="-27940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Synopsis of play</a:t>
            </a:r>
            <a:endParaRPr sz="1300"/>
          </a:p>
          <a:p>
            <a:pPr indent="-27940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Initial reactions after watching the play Production elements</a:t>
            </a:r>
            <a:endParaRPr sz="1300"/>
          </a:p>
          <a:p>
            <a:pPr indent="-27940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Link opinions and theories together with justifications as to why the director/writer/actor may have made particular choices</a:t>
            </a:r>
            <a:endParaRPr sz="1300"/>
          </a:p>
          <a:p>
            <a:pPr indent="-1968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Roles and responsibilities of an actor/director/various designers</a:t>
            </a:r>
            <a:endParaRPr sz="13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THEN </a:t>
            </a: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specific roles and responsibilities of an actor/director/designer that are tailor made for </a:t>
            </a:r>
            <a:r>
              <a:rPr b="1" lang="en-GB" sz="13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EACH</a:t>
            </a: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the plays we have studies and and an analysis of how they are different for each style. </a:t>
            </a:r>
            <a:endParaRPr sz="1300"/>
          </a:p>
        </p:txBody>
      </p:sp>
      <p:sp>
        <p:nvSpPr>
          <p:cNvPr id="169" name="Google Shape;169;p26"/>
          <p:cNvSpPr txBox="1"/>
          <p:nvPr/>
        </p:nvSpPr>
        <p:spPr>
          <a:xfrm>
            <a:off x="628200" y="4169075"/>
            <a:ext cx="6303600" cy="28938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D9EA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LEARNING AIM B</a:t>
            </a:r>
            <a:endParaRPr b="1" sz="13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00" u="sng">
                <a:solidFill>
                  <a:schemeClr val="dk1"/>
                </a:solidFill>
                <a:highlight>
                  <a:srgbClr val="D9EAD3"/>
                </a:highlight>
                <a:latin typeface="Calibri"/>
                <a:ea typeface="Calibri"/>
                <a:cs typeface="Calibri"/>
                <a:sym typeface="Calibri"/>
              </a:rPr>
              <a:t>1) The processes, techniques and approaches used by practitioners </a:t>
            </a:r>
            <a:endParaRPr b="1" sz="1300" u="sng">
              <a:solidFill>
                <a:schemeClr val="dk1"/>
              </a:solidFill>
              <a:highlight>
                <a:srgbClr val="D9EAD3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–Participate in workshop rehearsals in the style of each company but then focus on one for the Write up. </a:t>
            </a:r>
            <a:endParaRPr sz="13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– Recreate short snippets from the play using these techniques</a:t>
            </a:r>
            <a:endParaRPr sz="13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3 -  Reflect on the roles and responsibilities of an actor and director from these workshops</a:t>
            </a:r>
            <a:endParaRPr sz="13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4- Research the rehearsal timeline of each play (</a:t>
            </a:r>
            <a:r>
              <a:rPr b="1"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page to stage</a:t>
            </a: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00" u="sng">
                <a:solidFill>
                  <a:schemeClr val="dk1"/>
                </a:solidFill>
                <a:highlight>
                  <a:srgbClr val="D9EAD3"/>
                </a:highlight>
                <a:latin typeface="Calibri"/>
                <a:ea typeface="Calibri"/>
                <a:cs typeface="Calibri"/>
                <a:sym typeface="Calibri"/>
              </a:rPr>
              <a:t>2) The interrelationships between constituent features </a:t>
            </a:r>
            <a:endParaRPr sz="1300">
              <a:highlight>
                <a:srgbClr val="D9EAD3"/>
              </a:highlight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Interrelationships – </a:t>
            </a: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way in which two or more things are linked together</a:t>
            </a:r>
            <a:endParaRPr sz="13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Constituent features - </a:t>
            </a: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e.g. the script, performers involved, techniques used in performance and design (e.g. lighting, sound set) relationship between performer and audience etc. </a:t>
            </a:r>
            <a:endParaRPr sz="1300"/>
          </a:p>
        </p:txBody>
      </p:sp>
      <p:sp>
        <p:nvSpPr>
          <p:cNvPr id="170" name="Google Shape;170;p26"/>
          <p:cNvSpPr txBox="1"/>
          <p:nvPr/>
        </p:nvSpPr>
        <p:spPr>
          <a:xfrm>
            <a:off x="628201" y="197983"/>
            <a:ext cx="51117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COMPONENT 1 BTEC TECH PERFORMING ARTS (ACTING)</a:t>
            </a:r>
            <a:endParaRPr/>
          </a:p>
        </p:txBody>
      </p:sp>
      <p:sp>
        <p:nvSpPr>
          <p:cNvPr id="171" name="Google Shape;171;p26"/>
          <p:cNvSpPr txBox="1"/>
          <p:nvPr/>
        </p:nvSpPr>
        <p:spPr>
          <a:xfrm>
            <a:off x="628200" y="7493675"/>
            <a:ext cx="4804800" cy="27936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FF8A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Play: 		</a:t>
            </a:r>
            <a:r>
              <a:rPr lang="en-GB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Curious Incident of the Dog in the Night-time</a:t>
            </a:r>
            <a:endParaRPr sz="135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Company: 	</a:t>
            </a:r>
            <a:r>
              <a:rPr lang="en-GB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Frantic Assembly</a:t>
            </a:r>
            <a:endParaRPr sz="135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Genre: 	</a:t>
            </a:r>
            <a:r>
              <a:rPr lang="en-GB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Physical theatre </a:t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Rehearsal techniques: </a:t>
            </a:r>
            <a:endParaRPr sz="135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Intensive physical warm up </a:t>
            </a:r>
            <a:endParaRPr sz="135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Trust – </a:t>
            </a:r>
            <a:r>
              <a:rPr lang="en-GB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exercises building trust between company</a:t>
            </a:r>
            <a:endParaRPr sz="135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Hymns hands </a:t>
            </a:r>
            <a:r>
              <a:rPr lang="en-GB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placing hands on yourself and partner to create a sequence/story</a:t>
            </a:r>
            <a:endParaRPr sz="135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Round/by/through </a:t>
            </a:r>
            <a:r>
              <a:rPr lang="en-GB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using your body to go round your partner, through a part of them or stand/lean by them</a:t>
            </a:r>
            <a:endParaRPr sz="135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Chair duet </a:t>
            </a:r>
            <a:r>
              <a:rPr lang="en-GB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bring 2 techniques together to create a story</a:t>
            </a:r>
            <a:endParaRPr sz="135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Flying – </a:t>
            </a:r>
            <a:r>
              <a:rPr lang="en-GB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lifting technique</a:t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26"/>
          <p:cNvSpPr txBox="1"/>
          <p:nvPr/>
        </p:nvSpPr>
        <p:spPr>
          <a:xfrm>
            <a:off x="5433000" y="7493675"/>
            <a:ext cx="1498800" cy="2786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00"/>
              <a:t>Evidence </a:t>
            </a:r>
            <a:endParaRPr b="1" sz="13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00">
                <a:highlight>
                  <a:srgbClr val="C9DAF8"/>
                </a:highlight>
              </a:rPr>
              <a:t>Learning Aim A</a:t>
            </a:r>
            <a:endParaRPr b="1" sz="1300">
              <a:highlight>
                <a:srgbClr val="C9DAF8"/>
              </a:highlight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Powerpoint</a:t>
            </a:r>
            <a:endParaRPr sz="13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00">
                <a:highlight>
                  <a:srgbClr val="D9EAD3"/>
                </a:highlight>
              </a:rPr>
              <a:t>Learning Aim B </a:t>
            </a:r>
            <a:r>
              <a:rPr lang="en-GB" sz="1300">
                <a:highlight>
                  <a:srgbClr val="D9EAD3"/>
                </a:highlight>
              </a:rPr>
              <a:t>1</a:t>
            </a:r>
            <a:endParaRPr sz="1300">
              <a:highlight>
                <a:srgbClr val="D9EAD3"/>
              </a:highlight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Rehearsal</a:t>
            </a:r>
            <a:r>
              <a:rPr lang="en-GB" sz="1300"/>
              <a:t> log linked to theme. </a:t>
            </a:r>
            <a:endParaRPr sz="13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00">
                <a:highlight>
                  <a:srgbClr val="D9EAD3"/>
                </a:highlight>
              </a:rPr>
              <a:t>Learning Aim B </a:t>
            </a:r>
            <a:r>
              <a:rPr lang="en-GB" sz="1300">
                <a:highlight>
                  <a:srgbClr val="D9EAD3"/>
                </a:highlight>
              </a:rPr>
              <a:t>2</a:t>
            </a:r>
            <a:endParaRPr sz="1300">
              <a:highlight>
                <a:srgbClr val="D9EAD3"/>
              </a:highlight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 Page to stage</a:t>
            </a:r>
            <a:r>
              <a:rPr lang="en-GB"/>
              <a:t>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/>
          </a:p>
        </p:txBody>
      </p:sp>
      <p:pic>
        <p:nvPicPr>
          <p:cNvPr id="173" name="Google Shape;17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8098" y="17663"/>
            <a:ext cx="1023300" cy="10071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7"/>
          <p:cNvSpPr txBox="1"/>
          <p:nvPr/>
        </p:nvSpPr>
        <p:spPr>
          <a:xfrm>
            <a:off x="-146412" y="195213"/>
            <a:ext cx="78528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b" bIns="74900" lIns="74900" spcFirstLastPara="1" rIns="74900" wrap="square" tIns="749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Comfortaa"/>
                <a:ea typeface="Comfortaa"/>
                <a:cs typeface="Comfortaa"/>
                <a:sym typeface="Comfortaa"/>
              </a:rPr>
              <a:t>Year 10 - Comp 2 Blood Brothers</a:t>
            </a:r>
            <a:endParaRPr b="1" sz="1800">
              <a:latin typeface="Comfortaa"/>
              <a:ea typeface="Comfortaa"/>
              <a:cs typeface="Comfortaa"/>
              <a:sym typeface="Comfortaa"/>
            </a:endParaRPr>
          </a:p>
        </p:txBody>
      </p:sp>
      <p:graphicFrame>
        <p:nvGraphicFramePr>
          <p:cNvPr id="179" name="Google Shape;179;p27"/>
          <p:cNvGraphicFramePr/>
          <p:nvPr/>
        </p:nvGraphicFramePr>
        <p:xfrm>
          <a:off x="304009" y="124829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{B9CCF46F-9C16-40BF-B8AF-38A62BD47FE7}</a:tableStyleId>
              </a:tblPr>
              <a:tblGrid>
                <a:gridCol w="986125"/>
                <a:gridCol w="2957625"/>
                <a:gridCol w="3128150"/>
              </a:tblGrid>
              <a:tr h="7031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Learning Intentions  </a:t>
                      </a:r>
                      <a:endParaRPr b="1" sz="1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Success Criteria </a:t>
                      </a:r>
                      <a:endParaRPr b="1" sz="1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6355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Lesson </a:t>
                      </a:r>
                      <a:endParaRPr b="1"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2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</a:t>
                      </a:r>
                      <a:endParaRPr b="1" sz="2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2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1-2</a:t>
                      </a:r>
                      <a:endParaRPr b="1" sz="2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TO IDENTIFY THE KEY PLOT MOMENTS OF BLOOD BROTHERS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/>
                        <a:t>To understand the context, themes and stylistic features of the play Blood Brothers </a:t>
                      </a:r>
                      <a:endParaRPr sz="1000"/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Identity the main characters of the play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Create a whoosh performance that highlights the key plot moments of the play.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Explain how the social, historical, and political issues affect the characters and storyline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Identify how the themes are shown within the play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Identify the key stylistic features of the play </a:t>
                      </a:r>
                      <a:endParaRPr sz="1000"/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92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2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3-5</a:t>
                      </a:r>
                      <a:endParaRPr b="1" sz="2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To apply characterisation to a scripted scene (duologue 1)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To perform a scripted scene</a:t>
                      </a:r>
                      <a:endParaRPr sz="1000"/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Apply basic blocking to a scripted scene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Apply voice and movement characterisation to a scripted scene </a:t>
                      </a:r>
                      <a:endParaRPr sz="1000"/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825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2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6-8</a:t>
                      </a:r>
                      <a:endParaRPr b="1" sz="2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To learn the key features of the Stanislavski system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1000"/>
                        <a:t>Describe 4–5 key features of the system in your own words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1000"/>
                        <a:t>Explain how these techniques help create believable characters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1000"/>
                        <a:t>Analyse how Stanislavski’s system can change the way an actor prepares for a role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1000"/>
                        <a:t>Evaluate how these techniques improve a performance and engage the audience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1000"/>
                        <a:t>Participate in various workshops exploring the system.</a:t>
                      </a:r>
                      <a:endParaRPr sz="1000"/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24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2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9-10</a:t>
                      </a:r>
                      <a:endParaRPr b="1" sz="2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To highlight the themes of Blood Brothers to the opening scene</a:t>
                      </a:r>
                      <a:endParaRPr sz="1000"/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F1F1F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1000"/>
                        <a:t>Identify how to create tone in movement and staging 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F1F1F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1000"/>
                        <a:t>Block an opening to highlight the exam board theme 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F1F1F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1000"/>
                        <a:t>Use rings of proximity to identify the strength of a relationship</a:t>
                      </a:r>
                      <a:endParaRPr sz="1000"/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86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2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11</a:t>
                      </a:r>
                      <a:endParaRPr b="1" sz="2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To highlight the themes of Blood Brothers to Kids Game</a:t>
                      </a:r>
                      <a:endParaRPr sz="1000"/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Apply stanislavski's emotional recall to assist in the development of characterisation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Apply appropriate voice and movement </a:t>
                      </a:r>
                      <a:endParaRPr sz="1000"/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86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2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12-14</a:t>
                      </a:r>
                      <a:endParaRPr b="1" sz="2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To apply Stanislavski's system to a scripted scene rehearsal (duologue 2)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1000"/>
                        <a:t>Application of the system to the script though given circumstances and objectives 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1000"/>
                        <a:t>Block scenes using emotional recall for characterisation</a:t>
                      </a:r>
                      <a:endParaRPr sz="1000"/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65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2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15</a:t>
                      </a:r>
                      <a:endParaRPr b="1" sz="2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Apply stanislavski system to an ensemble performance </a:t>
                      </a:r>
                      <a:endParaRPr sz="1000"/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Apply appropriate voice and movement characterisation 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Apply emotional recall to scripted scene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Apply objectives to a scripted scene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Work collaboratively with scene partners </a:t>
                      </a:r>
                      <a:endParaRPr sz="1100"/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80" name="Google Shape;18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923" y="326138"/>
            <a:ext cx="1023300" cy="10071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81" name="Google Shape;181;p27"/>
          <p:cNvSpPr txBox="1"/>
          <p:nvPr/>
        </p:nvSpPr>
        <p:spPr>
          <a:xfrm>
            <a:off x="-5882500" y="14485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182" name="Google Shape;182;p27"/>
          <p:cNvSpPr txBox="1"/>
          <p:nvPr/>
        </p:nvSpPr>
        <p:spPr>
          <a:xfrm>
            <a:off x="-5690900" y="4502900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8"/>
          <p:cNvSpPr txBox="1"/>
          <p:nvPr/>
        </p:nvSpPr>
        <p:spPr>
          <a:xfrm>
            <a:off x="-146412" y="195213"/>
            <a:ext cx="78528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b" bIns="74900" lIns="74900" spcFirstLastPara="1" rIns="74900" wrap="square" tIns="749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Comfortaa"/>
                <a:ea typeface="Comfortaa"/>
                <a:cs typeface="Comfortaa"/>
                <a:sym typeface="Comfortaa"/>
              </a:rPr>
              <a:t>Year 10 - Comp 1 Curious Incident</a:t>
            </a:r>
            <a:endParaRPr b="1" sz="1800">
              <a:latin typeface="Comfortaa"/>
              <a:ea typeface="Comfortaa"/>
              <a:cs typeface="Comfortaa"/>
              <a:sym typeface="Comfortaa"/>
            </a:endParaRPr>
          </a:p>
        </p:txBody>
      </p:sp>
      <p:graphicFrame>
        <p:nvGraphicFramePr>
          <p:cNvPr id="188" name="Google Shape;188;p28"/>
          <p:cNvGraphicFramePr/>
          <p:nvPr/>
        </p:nvGraphicFramePr>
        <p:xfrm>
          <a:off x="101459" y="126247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{B9CCF46F-9C16-40BF-B8AF-38A62BD47FE7}</a:tableStyleId>
              </a:tblPr>
              <a:tblGrid>
                <a:gridCol w="986800"/>
                <a:gridCol w="2959625"/>
                <a:gridCol w="3130250"/>
              </a:tblGrid>
              <a:tr h="4684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Learning Intentions  </a:t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S</a:t>
                      </a:r>
                      <a:r>
                        <a:rPr b="1" lang="en-GB" sz="18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uccess Criteria </a:t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74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Lesson </a:t>
                      </a:r>
                      <a:endParaRPr b="1" sz="1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1-3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To identify the key plot features of The Curious Incident of the Dog in the Night-time.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>
                          <a:solidFill>
                            <a:schemeClr val="dk1"/>
                          </a:solidFill>
                        </a:rPr>
                        <a:t>To explore how the theme from the exam board is explored within the play in line with the plays characters</a:t>
                      </a:r>
                      <a:endParaRPr sz="1000"/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Identity the main characters of the play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Create a whoosh performance that highlights the key plot moments of the play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Identify how the themes are shown within the play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>
                          <a:solidFill>
                            <a:schemeClr val="dk1"/>
                          </a:solidFill>
                        </a:rPr>
                        <a:t>Identify 2 ways how each character demonstrates the theme from the exam board.</a:t>
                      </a:r>
                      <a:endParaRPr sz="1000"/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74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4-5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To understand the basic foundations of Frantic Assembly and their ethos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To EXPLORE and apply the stylistic features of Frantic Assembly's work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Identify the key </a:t>
                      </a:r>
                      <a:r>
                        <a:rPr lang="en-GB" sz="1000"/>
                        <a:t>stylistic</a:t>
                      </a:r>
                      <a:r>
                        <a:rPr lang="en-GB" sz="1000"/>
                        <a:t> features of Frantic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Understand the ethos and </a:t>
                      </a:r>
                      <a:r>
                        <a:rPr lang="en-GB" sz="1000"/>
                        <a:t>values</a:t>
                      </a:r>
                      <a:r>
                        <a:rPr lang="en-GB" sz="1000"/>
                        <a:t> of Frantic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Understand the </a:t>
                      </a:r>
                      <a:r>
                        <a:rPr lang="en-GB" sz="1000"/>
                        <a:t>rationale</a:t>
                      </a:r>
                      <a:r>
                        <a:rPr lang="en-GB" sz="1000"/>
                        <a:t> for Frantic joining the project 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Understand the purpose of the frantic method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Identity</a:t>
                      </a:r>
                      <a:r>
                        <a:rPr lang="en-GB" sz="1000"/>
                        <a:t> </a:t>
                      </a:r>
                      <a:r>
                        <a:rPr lang="en-GB" sz="1000"/>
                        <a:t>stylistic</a:t>
                      </a:r>
                      <a:r>
                        <a:rPr lang="en-GB" sz="1000"/>
                        <a:t> </a:t>
                      </a:r>
                      <a:r>
                        <a:rPr lang="en-GB" sz="1000"/>
                        <a:t>features</a:t>
                      </a:r>
                      <a:r>
                        <a:rPr lang="en-GB" sz="1000"/>
                        <a:t> in a performance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Explore the exercise </a:t>
                      </a:r>
                      <a:r>
                        <a:rPr lang="en-GB" sz="1000"/>
                        <a:t>round</a:t>
                      </a:r>
                      <a:r>
                        <a:rPr lang="en-GB" sz="1000"/>
                        <a:t> by through</a:t>
                      </a:r>
                      <a:endParaRPr sz="1000"/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74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6-7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>
                          <a:solidFill>
                            <a:schemeClr val="dk1"/>
                          </a:solidFill>
                        </a:rPr>
                        <a:t>To EXPLORE and apply the stylistic features of Frantic Assembly's work in the home routine 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>
                          <a:solidFill>
                            <a:schemeClr val="dk1"/>
                          </a:solidFill>
                        </a:rPr>
                        <a:t>To apply the Frantic Method technique of round by through to the homescene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1000"/>
                        <a:t>Use </a:t>
                      </a:r>
                      <a:r>
                        <a:rPr lang="en-GB" sz="1000"/>
                        <a:t>physical</a:t>
                      </a:r>
                      <a:r>
                        <a:rPr lang="en-GB" sz="1000"/>
                        <a:t> storytelling to create objects of visual interest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1000"/>
                        <a:t>Apply round by </a:t>
                      </a:r>
                      <a:r>
                        <a:rPr lang="en-GB" sz="1000"/>
                        <a:t>through</a:t>
                      </a:r>
                      <a:r>
                        <a:rPr lang="en-GB" sz="1000"/>
                        <a:t> to </a:t>
                      </a:r>
                      <a:r>
                        <a:rPr lang="en-GB" sz="1000"/>
                        <a:t>transitions</a:t>
                      </a:r>
                      <a:r>
                        <a:rPr lang="en-GB" sz="1000"/>
                        <a:t> 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1000"/>
                        <a:t>Work </a:t>
                      </a:r>
                      <a:r>
                        <a:rPr lang="en-GB" sz="1000"/>
                        <a:t>collaboratively</a:t>
                      </a:r>
                      <a:r>
                        <a:rPr lang="en-GB" sz="1000"/>
                        <a:t> with a small ensemble to create images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1000"/>
                        <a:t>Apply text to </a:t>
                      </a:r>
                      <a:r>
                        <a:rPr lang="en-GB" sz="1000"/>
                        <a:t>physical</a:t>
                      </a:r>
                      <a:r>
                        <a:rPr lang="en-GB" sz="1000"/>
                        <a:t> storytelling</a:t>
                      </a:r>
                      <a:endParaRPr sz="1000"/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25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7-9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To apply the Frantic Method technique of Ensemble movement to the train scene</a:t>
                      </a:r>
                      <a:endParaRPr sz="1000"/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F1F1F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1000"/>
                        <a:t>Create a routine of 6 movements each held for 5 counts that reflect basic </a:t>
                      </a:r>
                      <a:r>
                        <a:rPr lang="en-GB" sz="1000"/>
                        <a:t>movements</a:t>
                      </a:r>
                      <a:r>
                        <a:rPr lang="en-GB" sz="1000"/>
                        <a:t> in a train station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F1F1F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1000"/>
                        <a:t>Working in union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F1F1F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1000"/>
                        <a:t>Combine routines to crate an ensemble performance 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F1F1F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1000"/>
                        <a:t>Incorporate sound and </a:t>
                      </a:r>
                      <a:r>
                        <a:rPr lang="en-GB" sz="1000"/>
                        <a:t>soundscape</a:t>
                      </a:r>
                      <a:r>
                        <a:rPr lang="en-GB" sz="1000"/>
                        <a:t> to create the </a:t>
                      </a:r>
                      <a:r>
                        <a:rPr lang="en-GB" sz="1000"/>
                        <a:t>intended</a:t>
                      </a:r>
                      <a:r>
                        <a:rPr lang="en-GB" sz="1000"/>
                        <a:t> tone and atmosphere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F1F1F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1000"/>
                        <a:t>Incorporate scripted scenes around ensemble </a:t>
                      </a:r>
                      <a:r>
                        <a:rPr lang="en-GB" sz="1000"/>
                        <a:t>movement</a:t>
                      </a:r>
                      <a:r>
                        <a:rPr lang="en-GB" sz="1000"/>
                        <a:t>. </a:t>
                      </a:r>
                      <a:endParaRPr sz="1000"/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808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10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To develop an </a:t>
                      </a:r>
                      <a:r>
                        <a:rPr lang="en-GB" sz="1000"/>
                        <a:t>understanding</a:t>
                      </a:r>
                      <a:r>
                        <a:rPr lang="en-GB" sz="1000"/>
                        <a:t> of the Frantic Method technique of jet pack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Apply appropriate safety in creating </a:t>
                      </a:r>
                      <a:r>
                        <a:rPr lang="en-GB" sz="1000"/>
                        <a:t>lids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Develop</a:t>
                      </a:r>
                      <a:r>
                        <a:rPr lang="en-GB" sz="1000"/>
                        <a:t> lifts </a:t>
                      </a:r>
                      <a:r>
                        <a:rPr lang="en-GB" sz="1000"/>
                        <a:t>from</a:t>
                      </a:r>
                      <a:r>
                        <a:rPr lang="en-GB" sz="1000"/>
                        <a:t> stationary 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Develop lift to move around space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Develop </a:t>
                      </a:r>
                      <a:r>
                        <a:rPr lang="en-GB" sz="1000"/>
                        <a:t>lift to flow into lift from scene. 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Identify how to possibly incorporate lifts to previous ensemble scenes</a:t>
                      </a:r>
                      <a:endParaRPr sz="1000"/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808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11-13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/>
                        <a:t>To apply </a:t>
                      </a:r>
                      <a:r>
                        <a:rPr lang="en-GB" sz="1000"/>
                        <a:t>stylized</a:t>
                      </a:r>
                      <a:r>
                        <a:rPr lang="en-GB" sz="1000"/>
                        <a:t> movement to a naturalistic scene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>
                          <a:solidFill>
                            <a:schemeClr val="dk1"/>
                          </a:solidFill>
                        </a:rPr>
                        <a:t>Apply appropriate voice and movement characterisation 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>
                          <a:solidFill>
                            <a:schemeClr val="dk1"/>
                          </a:solidFill>
                        </a:rPr>
                        <a:t>Apply emotional recall to scripted scene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>
                          <a:solidFill>
                            <a:schemeClr val="dk1"/>
                          </a:solidFill>
                        </a:rPr>
                        <a:t>Apply objectives to a scripted scene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>
                          <a:solidFill>
                            <a:schemeClr val="dk1"/>
                          </a:solidFill>
                        </a:rPr>
                        <a:t>Work collaboratively with scene partners 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>
                          <a:solidFill>
                            <a:schemeClr val="dk1"/>
                          </a:solidFill>
                        </a:rPr>
                        <a:t>Apply frantic method to staging and transitions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89" name="Google Shape;18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" y="195213"/>
            <a:ext cx="1023300" cy="10071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90" name="Google Shape;190;p28"/>
          <p:cNvSpPr txBox="1"/>
          <p:nvPr/>
        </p:nvSpPr>
        <p:spPr>
          <a:xfrm>
            <a:off x="-5882500" y="14485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191" name="Google Shape;191;p28"/>
          <p:cNvSpPr txBox="1"/>
          <p:nvPr/>
        </p:nvSpPr>
        <p:spPr>
          <a:xfrm>
            <a:off x="-5786725" y="3813625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1F1F1F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y</a:t>
            </a:r>
            <a:endParaRPr sz="1800"/>
          </a:p>
        </p:txBody>
      </p:sp>
      <p:sp>
        <p:nvSpPr>
          <p:cNvPr id="192" name="Google Shape;192;p28"/>
          <p:cNvSpPr txBox="1"/>
          <p:nvPr/>
        </p:nvSpPr>
        <p:spPr>
          <a:xfrm>
            <a:off x="-5690900" y="4502900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