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5143500" cx="9144000"/>
  <p:notesSz cx="6858000" cy="9144000"/>
  <p:embeddedFontLst>
    <p:embeddedFont>
      <p:font typeface="Roboto"/>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C9D766-1E19-45F6-A103-A7459D0A97CA}">
  <a:tblStyle styleId="{ACC9D766-1E19-45F6-A103-A7459D0A97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9e5d5dc24e_0_103:notes"/>
          <p:cNvSpPr/>
          <p:nvPr>
            <p:ph idx="2" type="sldImg"/>
          </p:nvPr>
        </p:nvSpPr>
        <p:spPr>
          <a:xfrm>
            <a:off x="454481" y="1143633"/>
            <a:ext cx="5949000" cy="3085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 name="Google Shape;52;g29e5d5dc24e_0_103:notes"/>
          <p:cNvSpPr txBox="1"/>
          <p:nvPr>
            <p:ph idx="1" type="body"/>
          </p:nvPr>
        </p:nvSpPr>
        <p:spPr>
          <a:xfrm>
            <a:off x="685802" y="4343404"/>
            <a:ext cx="5486400" cy="4114800"/>
          </a:xfrm>
          <a:prstGeom prst="rect">
            <a:avLst/>
          </a:prstGeom>
          <a:noFill/>
          <a:ln>
            <a:noFill/>
          </a:ln>
        </p:spPr>
        <p:txBody>
          <a:bodyPr anchorCtr="0" anchor="t" bIns="44675" lIns="89325" spcFirstLastPara="1" rIns="89325" wrap="square" tIns="44675">
            <a:noAutofit/>
          </a:bodyPr>
          <a:lstStyle/>
          <a:p>
            <a:pPr indent="0" lvl="0" marL="0" rtl="0" algn="l">
              <a:spcBef>
                <a:spcPts val="0"/>
              </a:spcBef>
              <a:spcAft>
                <a:spcPts val="0"/>
              </a:spcAft>
              <a:buNone/>
            </a:pPr>
            <a:r>
              <a:t/>
            </a:r>
            <a:endParaRPr/>
          </a:p>
        </p:txBody>
      </p:sp>
      <p:sp>
        <p:nvSpPr>
          <p:cNvPr id="53" name="Google Shape;53;g29e5d5dc24e_0_103:notes"/>
          <p:cNvSpPr txBox="1"/>
          <p:nvPr>
            <p:ph idx="12" type="sldNum"/>
          </p:nvPr>
        </p:nvSpPr>
        <p:spPr>
          <a:xfrm>
            <a:off x="3884619" y="8685221"/>
            <a:ext cx="2971800" cy="457200"/>
          </a:xfrm>
          <a:prstGeom prst="rect">
            <a:avLst/>
          </a:prstGeom>
          <a:noFill/>
          <a:ln>
            <a:noFill/>
          </a:ln>
        </p:spPr>
        <p:txBody>
          <a:bodyPr anchorCtr="0" anchor="b" bIns="44675" lIns="89325" spcFirstLastPara="1" rIns="89325" wrap="square" tIns="44675">
            <a:noAutofit/>
          </a:bodyPr>
          <a:lstStyle/>
          <a:p>
            <a:pPr indent="0" lvl="0" marL="0" rtl="0" algn="r">
              <a:spcBef>
                <a:spcPts val="0"/>
              </a:spcBef>
              <a:spcAft>
                <a:spcPts val="0"/>
              </a:spcAft>
              <a:buNone/>
            </a:pPr>
            <a:fld id="{00000000-1234-1234-1234-123412341234}" type="slidenum">
              <a:rPr lang="en-GB" sz="900"/>
              <a:t>‹#›</a:t>
            </a:fld>
            <a:endParaRPr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image" Target="../media/image17.png"/><Relationship Id="rId11" Type="http://schemas.openxmlformats.org/officeDocument/2006/relationships/image" Target="../media/image14.png"/><Relationship Id="rId10" Type="http://schemas.openxmlformats.org/officeDocument/2006/relationships/image" Target="../media/image13.png"/><Relationship Id="rId21" Type="http://schemas.openxmlformats.org/officeDocument/2006/relationships/image" Target="../media/image2.png"/><Relationship Id="rId13" Type="http://schemas.openxmlformats.org/officeDocument/2006/relationships/image" Target="../media/image7.png"/><Relationship Id="rId12"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1.png"/><Relationship Id="rId15" Type="http://schemas.openxmlformats.org/officeDocument/2006/relationships/image" Target="../media/image8.png"/><Relationship Id="rId14" Type="http://schemas.openxmlformats.org/officeDocument/2006/relationships/image" Target="../media/image6.png"/><Relationship Id="rId17" Type="http://schemas.openxmlformats.org/officeDocument/2006/relationships/image" Target="../media/image15.png"/><Relationship Id="rId16" Type="http://schemas.openxmlformats.org/officeDocument/2006/relationships/image" Target="../media/image18.png"/><Relationship Id="rId5" Type="http://schemas.openxmlformats.org/officeDocument/2006/relationships/image" Target="../media/image9.png"/><Relationship Id="rId19" Type="http://schemas.openxmlformats.org/officeDocument/2006/relationships/image" Target="../media/image4.png"/><Relationship Id="rId6" Type="http://schemas.openxmlformats.org/officeDocument/2006/relationships/image" Target="../media/image12.png"/><Relationship Id="rId18" Type="http://schemas.openxmlformats.org/officeDocument/2006/relationships/image" Target="../media/image16.png"/><Relationship Id="rId7" Type="http://schemas.openxmlformats.org/officeDocument/2006/relationships/image" Target="../media/image19.pn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grpSp>
        <p:nvGrpSpPr>
          <p:cNvPr id="55" name="Google Shape;55;p13"/>
          <p:cNvGrpSpPr/>
          <p:nvPr/>
        </p:nvGrpSpPr>
        <p:grpSpPr>
          <a:xfrm rot="-5400000">
            <a:off x="-2263104" y="2364795"/>
            <a:ext cx="4929634" cy="403425"/>
            <a:chOff x="-944781" y="-533363"/>
            <a:chExt cx="6253500" cy="537900"/>
          </a:xfrm>
        </p:grpSpPr>
        <p:sp>
          <p:nvSpPr>
            <p:cNvPr id="56" name="Google Shape;56;p13"/>
            <p:cNvSpPr txBox="1"/>
            <p:nvPr/>
          </p:nvSpPr>
          <p:spPr>
            <a:xfrm>
              <a:off x="-944781" y="-442981"/>
              <a:ext cx="6253500" cy="364800"/>
            </a:xfrm>
            <a:prstGeom prst="rect">
              <a:avLst/>
            </a:prstGeom>
            <a:solidFill>
              <a:srgbClr val="002060"/>
            </a:solidFill>
            <a:ln>
              <a:noFill/>
            </a:ln>
          </p:spPr>
          <p:txBody>
            <a:bodyPr anchorCtr="0" anchor="t" bIns="36425" lIns="72850" spcFirstLastPara="1" rIns="72850" wrap="square" tIns="36425">
              <a:spAutoFit/>
            </a:bodyPr>
            <a:lstStyle/>
            <a:p>
              <a:pPr indent="0" lvl="0" marL="0" marR="0" rtl="0" algn="l">
                <a:spcBef>
                  <a:spcPts val="0"/>
                </a:spcBef>
                <a:spcAft>
                  <a:spcPts val="0"/>
                </a:spcAft>
                <a:buNone/>
              </a:pPr>
              <a:r>
                <a:rPr b="1" lang="en-GB" sz="1300">
                  <a:solidFill>
                    <a:schemeClr val="lt1"/>
                  </a:solidFill>
                  <a:latin typeface="Twentieth Century"/>
                  <a:ea typeface="Twentieth Century"/>
                  <a:cs typeface="Twentieth Century"/>
                  <a:sym typeface="Twentieth Century"/>
                </a:rPr>
                <a:t>    Design Technology  Information sheet Year 10 Plastics</a:t>
              </a:r>
              <a:endParaRPr sz="1100">
                <a:solidFill>
                  <a:schemeClr val="lt1"/>
                </a:solidFill>
                <a:latin typeface="Twentieth Century"/>
                <a:ea typeface="Twentieth Century"/>
                <a:cs typeface="Twentieth Century"/>
                <a:sym typeface="Twentieth Century"/>
              </a:endParaRPr>
            </a:p>
          </p:txBody>
        </p:sp>
        <p:sp>
          <p:nvSpPr>
            <p:cNvPr id="57" name="Google Shape;57;p13"/>
            <p:cNvSpPr/>
            <p:nvPr/>
          </p:nvSpPr>
          <p:spPr>
            <a:xfrm>
              <a:off x="4767088" y="-533363"/>
              <a:ext cx="397200" cy="537900"/>
            </a:xfrm>
            <a:prstGeom prst="ellipse">
              <a:avLst/>
            </a:prstGeom>
            <a:solidFill>
              <a:schemeClr val="lt1"/>
            </a:solidFill>
            <a:ln>
              <a:noFill/>
            </a:ln>
          </p:spPr>
          <p:txBody>
            <a:bodyPr anchorCtr="0" anchor="ctr" bIns="36425" lIns="72850" spcFirstLastPara="1" rIns="72850" wrap="square" tIns="36425">
              <a:noAutofit/>
            </a:bodyPr>
            <a:lstStyle/>
            <a:p>
              <a:pPr indent="0" lvl="0" marL="0" marR="0" rtl="0" algn="ctr">
                <a:spcBef>
                  <a:spcPts val="0"/>
                </a:spcBef>
                <a:spcAft>
                  <a:spcPts val="0"/>
                </a:spcAft>
                <a:buNone/>
              </a:pPr>
              <a:r>
                <a:t/>
              </a:r>
              <a:endParaRPr sz="1000" u="sng">
                <a:solidFill>
                  <a:schemeClr val="lt1"/>
                </a:solidFill>
                <a:latin typeface="Calibri"/>
                <a:ea typeface="Calibri"/>
                <a:cs typeface="Calibri"/>
                <a:sym typeface="Calibri"/>
              </a:endParaRPr>
            </a:p>
          </p:txBody>
        </p:sp>
      </p:grpSp>
      <p:sp>
        <p:nvSpPr>
          <p:cNvPr id="58" name="Google Shape;58;p13"/>
          <p:cNvSpPr/>
          <p:nvPr/>
        </p:nvSpPr>
        <p:spPr>
          <a:xfrm>
            <a:off x="2588425" y="191525"/>
            <a:ext cx="2510100" cy="7119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This unit recaps polymers from last year. It also revisits ‘CAD’ in the form of Techsoft 2D and the use of the laser cutter ‘CAM’. The design process is covered and you will discover a range of design styles, ‘Bauhaus’ being the main focus.</a:t>
            </a:r>
            <a:endParaRPr sz="800">
              <a:latin typeface="Twentieth Century"/>
              <a:ea typeface="Twentieth Century"/>
              <a:cs typeface="Twentieth Century"/>
              <a:sym typeface="Twentieth Century"/>
            </a:endParaRPr>
          </a:p>
        </p:txBody>
      </p:sp>
      <p:sp>
        <p:nvSpPr>
          <p:cNvPr id="59" name="Google Shape;59;p13"/>
          <p:cNvSpPr/>
          <p:nvPr/>
        </p:nvSpPr>
        <p:spPr>
          <a:xfrm>
            <a:off x="7388625" y="3894450"/>
            <a:ext cx="1605600" cy="1011600"/>
          </a:xfrm>
          <a:prstGeom prst="roundRect">
            <a:avLst>
              <a:gd fmla="val 8710" name="adj"/>
            </a:avLst>
          </a:prstGeom>
          <a:solidFill>
            <a:schemeClr val="lt1"/>
          </a:solidFill>
          <a:ln cap="flat" cmpd="sng" w="19050">
            <a:solidFill>
              <a:schemeClr val="accent4"/>
            </a:solidFill>
            <a:prstDash val="dash"/>
            <a:round/>
            <a:headEnd len="sm" w="sm" type="none"/>
            <a:tailEnd len="sm" w="sm" type="none"/>
          </a:ln>
        </p:spPr>
        <p:txBody>
          <a:bodyPr anchorCtr="0" anchor="ctr" bIns="36425" lIns="72850" spcFirstLastPara="1" rIns="72850" wrap="square" tIns="36425">
            <a:noAutofit/>
          </a:bodyPr>
          <a:lstStyle/>
          <a:p>
            <a:pPr indent="0" lvl="0" marL="0" rtl="0" algn="l">
              <a:spcBef>
                <a:spcPts val="0"/>
              </a:spcBef>
              <a:spcAft>
                <a:spcPts val="0"/>
              </a:spcAft>
              <a:buNone/>
            </a:pPr>
            <a:r>
              <a:rPr b="1" lang="en-GB" sz="800">
                <a:solidFill>
                  <a:srgbClr val="1F1F1F"/>
                </a:solidFill>
                <a:highlight>
                  <a:srgbClr val="FFFFFF"/>
                </a:highlight>
                <a:latin typeface="Twentieth Century"/>
                <a:ea typeface="Twentieth Century"/>
                <a:cs typeface="Twentieth Century"/>
                <a:sym typeface="Twentieth Century"/>
              </a:rPr>
              <a:t>Key words</a:t>
            </a:r>
            <a:endParaRPr b="1"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Thermoplastics, thermosetting plastics, 6 R's.</a:t>
            </a:r>
            <a:endParaRPr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Techsoft 2D, CAD, laser cutter CAM.</a:t>
            </a:r>
            <a:endParaRPr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Bauhaus design, form follows function.</a:t>
            </a:r>
            <a:endParaRPr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t/>
            </a:r>
            <a:endParaRPr sz="800">
              <a:latin typeface="Twentieth Century"/>
              <a:ea typeface="Twentieth Century"/>
              <a:cs typeface="Twentieth Century"/>
              <a:sym typeface="Twentieth Century"/>
            </a:endParaRPr>
          </a:p>
        </p:txBody>
      </p:sp>
      <p:sp>
        <p:nvSpPr>
          <p:cNvPr id="60" name="Google Shape;60;p13"/>
          <p:cNvSpPr/>
          <p:nvPr/>
        </p:nvSpPr>
        <p:spPr>
          <a:xfrm>
            <a:off x="453825" y="167225"/>
            <a:ext cx="2045700" cy="5652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just">
              <a:spcBef>
                <a:spcPts val="0"/>
              </a:spcBef>
              <a:spcAft>
                <a:spcPts val="0"/>
              </a:spcAft>
              <a:buNone/>
            </a:pPr>
            <a:r>
              <a:rPr lang="en-GB" sz="800">
                <a:solidFill>
                  <a:srgbClr val="1F1F1F"/>
                </a:solidFill>
                <a:highlight>
                  <a:srgbClr val="FFFFFF"/>
                </a:highlight>
                <a:latin typeface="Roboto"/>
                <a:ea typeface="Roboto"/>
                <a:cs typeface="Roboto"/>
                <a:sym typeface="Roboto"/>
              </a:rPr>
              <a:t>T</a:t>
            </a:r>
            <a:r>
              <a:rPr lang="en-GB" sz="800">
                <a:solidFill>
                  <a:srgbClr val="1F1F1F"/>
                </a:solidFill>
                <a:highlight>
                  <a:srgbClr val="FFFFFF"/>
                </a:highlight>
                <a:latin typeface="Twentieth Century"/>
                <a:ea typeface="Twentieth Century"/>
                <a:cs typeface="Twentieth Century"/>
                <a:sym typeface="Twentieth Century"/>
              </a:rPr>
              <a:t>he polymer classifications and the differences between them. Understanding the properties and uses of some.</a:t>
            </a:r>
            <a:endParaRPr sz="700">
              <a:solidFill>
                <a:srgbClr val="FF0000"/>
              </a:solidFill>
              <a:latin typeface="Twentieth Century"/>
              <a:ea typeface="Twentieth Century"/>
              <a:cs typeface="Twentieth Century"/>
              <a:sym typeface="Twentieth Century"/>
            </a:endParaRPr>
          </a:p>
        </p:txBody>
      </p:sp>
      <p:sp>
        <p:nvSpPr>
          <p:cNvPr id="61" name="Google Shape;61;p13"/>
          <p:cNvSpPr/>
          <p:nvPr/>
        </p:nvSpPr>
        <p:spPr>
          <a:xfrm>
            <a:off x="7069900" y="191525"/>
            <a:ext cx="1045800" cy="10116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You will learn how past designers such as the Art Deco group were influenced and use this to develop their own designs.</a:t>
            </a:r>
            <a:endParaRPr sz="700">
              <a:solidFill>
                <a:schemeClr val="dk1"/>
              </a:solidFill>
              <a:latin typeface="Twentieth Century"/>
              <a:ea typeface="Twentieth Century"/>
              <a:cs typeface="Twentieth Century"/>
              <a:sym typeface="Twentieth Century"/>
            </a:endParaRPr>
          </a:p>
        </p:txBody>
      </p:sp>
      <p:sp>
        <p:nvSpPr>
          <p:cNvPr id="62" name="Google Shape;62;p13"/>
          <p:cNvSpPr/>
          <p:nvPr/>
        </p:nvSpPr>
        <p:spPr>
          <a:xfrm>
            <a:off x="453825" y="1619400"/>
            <a:ext cx="1319100" cy="8700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ctr" bIns="36425" lIns="72850" spcFirstLastPara="1" rIns="72850" wrap="square" tIns="36425">
            <a:noAutofit/>
          </a:bodyPr>
          <a:lstStyle/>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The source of most polymers is ‘crude oil’. This is a finite resource that will run out. Use of polymers comes with a responsibility. The 6 R’s will be looked at during this project.</a:t>
            </a:r>
            <a:endParaRPr sz="800">
              <a:solidFill>
                <a:srgbClr val="1F1F1F"/>
              </a:solidFill>
              <a:highlight>
                <a:srgbClr val="FFFFFF"/>
              </a:highlight>
              <a:latin typeface="Twentieth Century"/>
              <a:ea typeface="Twentieth Century"/>
              <a:cs typeface="Twentieth Century"/>
              <a:sym typeface="Twentieth Century"/>
            </a:endParaRPr>
          </a:p>
        </p:txBody>
      </p:sp>
      <p:graphicFrame>
        <p:nvGraphicFramePr>
          <p:cNvPr id="63" name="Google Shape;63;p13"/>
          <p:cNvGraphicFramePr/>
          <p:nvPr/>
        </p:nvGraphicFramePr>
        <p:xfrm>
          <a:off x="469513" y="2536107"/>
          <a:ext cx="3000000" cy="3000000"/>
        </p:xfrm>
        <a:graphic>
          <a:graphicData uri="http://schemas.openxmlformats.org/drawingml/2006/table">
            <a:tbl>
              <a:tblPr>
                <a:noFill/>
                <a:tableStyleId>{ACC9D766-1E19-45F6-A103-A7459D0A97CA}</a:tableStyleId>
              </a:tblPr>
              <a:tblGrid>
                <a:gridCol w="651650"/>
                <a:gridCol w="651650"/>
                <a:gridCol w="651650"/>
              </a:tblGrid>
              <a:tr h="545375">
                <a:tc>
                  <a:txBody>
                    <a:bodyPr/>
                    <a:lstStyle/>
                    <a:p>
                      <a:pPr indent="0" lvl="0" marL="0" rtl="0" algn="l">
                        <a:spcBef>
                          <a:spcPts val="0"/>
                        </a:spcBef>
                        <a:spcAft>
                          <a:spcPts val="0"/>
                        </a:spcAft>
                        <a:buNone/>
                      </a:pPr>
                      <a:r>
                        <a:rPr b="1" lang="en-GB" sz="500"/>
                        <a:t>PET/PETE</a:t>
                      </a:r>
                      <a:endParaRPr b="1" sz="500"/>
                    </a:p>
                    <a:p>
                      <a:pPr indent="0" lvl="0" marL="0" rtl="0" algn="l">
                        <a:spcBef>
                          <a:spcPts val="0"/>
                        </a:spcBef>
                        <a:spcAft>
                          <a:spcPts val="0"/>
                        </a:spcAft>
                        <a:buNone/>
                      </a:pPr>
                      <a:r>
                        <a:rPr lang="en-GB" sz="500"/>
                        <a:t>polyethylene terephthalate</a:t>
                      </a:r>
                      <a:endParaRPr sz="500"/>
                    </a:p>
                  </a:txBody>
                  <a:tcPr marT="91425" marB="91425" marR="91425" marL="91425"/>
                </a:tc>
                <a:tc>
                  <a:txBody>
                    <a:bodyPr/>
                    <a:lstStyle/>
                    <a:p>
                      <a:pPr indent="0" lvl="0" marL="0" rtl="0" algn="l">
                        <a:spcBef>
                          <a:spcPts val="0"/>
                        </a:spcBef>
                        <a:spcAft>
                          <a:spcPts val="0"/>
                        </a:spcAft>
                        <a:buNone/>
                      </a:pPr>
                      <a:r>
                        <a:rPr b="1" lang="en-GB" sz="500"/>
                        <a:t>Thermoplastic</a:t>
                      </a:r>
                      <a:r>
                        <a:rPr lang="en-GB" sz="500"/>
                        <a:t> used for drinks bottles and packaging etc</a:t>
                      </a:r>
                      <a:endParaRPr sz="500"/>
                    </a:p>
                  </a:txBody>
                  <a:tcPr marT="91425" marB="91425" marR="91425" marL="91425"/>
                </a:tc>
                <a:tc>
                  <a:txBody>
                    <a:bodyPr/>
                    <a:lstStyle/>
                    <a:p>
                      <a:pPr indent="0" lvl="0" marL="0" rtl="0" algn="l">
                        <a:spcBef>
                          <a:spcPts val="0"/>
                        </a:spcBef>
                        <a:spcAft>
                          <a:spcPts val="0"/>
                        </a:spcAft>
                        <a:buNone/>
                      </a:pPr>
                      <a:r>
                        <a:t/>
                      </a:r>
                      <a:endParaRPr sz="500"/>
                    </a:p>
                  </a:txBody>
                  <a:tcPr marT="91425" marB="91425" marR="91425" marL="91425"/>
                </a:tc>
              </a:tr>
              <a:tr h="545375">
                <a:tc>
                  <a:txBody>
                    <a:bodyPr/>
                    <a:lstStyle/>
                    <a:p>
                      <a:pPr indent="0" lvl="0" marL="0" rtl="0" algn="l">
                        <a:spcBef>
                          <a:spcPts val="0"/>
                        </a:spcBef>
                        <a:spcAft>
                          <a:spcPts val="0"/>
                        </a:spcAft>
                        <a:buNone/>
                      </a:pPr>
                      <a:r>
                        <a:rPr b="1" lang="en-GB" sz="500"/>
                        <a:t>PP</a:t>
                      </a:r>
                      <a:endParaRPr b="1" sz="500"/>
                    </a:p>
                    <a:p>
                      <a:pPr indent="0" lvl="0" marL="0" rtl="0" algn="l">
                        <a:spcBef>
                          <a:spcPts val="0"/>
                        </a:spcBef>
                        <a:spcAft>
                          <a:spcPts val="0"/>
                        </a:spcAft>
                        <a:buNone/>
                      </a:pPr>
                      <a:r>
                        <a:rPr lang="en-GB" sz="500"/>
                        <a:t>Polypropylene</a:t>
                      </a:r>
                      <a:endParaRPr sz="500"/>
                    </a:p>
                  </a:txBody>
                  <a:tcPr marT="91425" marB="91425" marR="91425" marL="91425"/>
                </a:tc>
                <a:tc>
                  <a:txBody>
                    <a:bodyPr/>
                    <a:lstStyle/>
                    <a:p>
                      <a:pPr indent="0" lvl="0" marL="0" rtl="0" algn="l">
                        <a:spcBef>
                          <a:spcPts val="0"/>
                        </a:spcBef>
                        <a:spcAft>
                          <a:spcPts val="0"/>
                        </a:spcAft>
                        <a:buNone/>
                      </a:pPr>
                      <a:r>
                        <a:rPr b="1" lang="en-GB" sz="500"/>
                        <a:t>Thermoplastic</a:t>
                      </a:r>
                      <a:endParaRPr b="1" sz="500"/>
                    </a:p>
                    <a:p>
                      <a:pPr indent="0" lvl="0" marL="0" rtl="0" algn="l">
                        <a:spcBef>
                          <a:spcPts val="0"/>
                        </a:spcBef>
                        <a:spcAft>
                          <a:spcPts val="0"/>
                        </a:spcAft>
                        <a:buNone/>
                      </a:pPr>
                      <a:r>
                        <a:rPr lang="en-GB" sz="500"/>
                        <a:t>Used for chairs, rugs,containers etc</a:t>
                      </a:r>
                      <a:endParaRPr sz="500"/>
                    </a:p>
                  </a:txBody>
                  <a:tcPr marT="91425" marB="91425" marR="91425" marL="91425"/>
                </a:tc>
                <a:tc>
                  <a:txBody>
                    <a:bodyPr/>
                    <a:lstStyle/>
                    <a:p>
                      <a:pPr indent="0" lvl="0" marL="0" rtl="0" algn="l">
                        <a:spcBef>
                          <a:spcPts val="0"/>
                        </a:spcBef>
                        <a:spcAft>
                          <a:spcPts val="0"/>
                        </a:spcAft>
                        <a:buNone/>
                      </a:pPr>
                      <a:r>
                        <a:t/>
                      </a:r>
                      <a:endParaRPr sz="500"/>
                    </a:p>
                  </a:txBody>
                  <a:tcPr marT="91425" marB="91425" marR="91425" marL="91425"/>
                </a:tc>
              </a:tr>
              <a:tr h="545375">
                <a:tc>
                  <a:txBody>
                    <a:bodyPr/>
                    <a:lstStyle/>
                    <a:p>
                      <a:pPr indent="0" lvl="0" marL="0" rtl="0" algn="l">
                        <a:spcBef>
                          <a:spcPts val="0"/>
                        </a:spcBef>
                        <a:spcAft>
                          <a:spcPts val="0"/>
                        </a:spcAft>
                        <a:buNone/>
                      </a:pPr>
                      <a:r>
                        <a:rPr b="1" lang="en-GB" sz="500"/>
                        <a:t>UF</a:t>
                      </a:r>
                      <a:endParaRPr b="1" sz="500"/>
                    </a:p>
                    <a:p>
                      <a:pPr indent="0" lvl="0" marL="0" rtl="0" algn="l">
                        <a:spcBef>
                          <a:spcPts val="0"/>
                        </a:spcBef>
                        <a:spcAft>
                          <a:spcPts val="0"/>
                        </a:spcAft>
                        <a:buNone/>
                      </a:pPr>
                      <a:r>
                        <a:rPr lang="en-GB" sz="500"/>
                        <a:t>Urea Formaldehyde</a:t>
                      </a:r>
                      <a:endParaRPr sz="500"/>
                    </a:p>
                  </a:txBody>
                  <a:tcPr marT="91425" marB="91425" marR="91425" marL="91425"/>
                </a:tc>
                <a:tc>
                  <a:txBody>
                    <a:bodyPr/>
                    <a:lstStyle/>
                    <a:p>
                      <a:pPr indent="0" lvl="0" marL="0" rtl="0" algn="l">
                        <a:spcBef>
                          <a:spcPts val="0"/>
                        </a:spcBef>
                        <a:spcAft>
                          <a:spcPts val="0"/>
                        </a:spcAft>
                        <a:buNone/>
                      </a:pPr>
                      <a:r>
                        <a:rPr b="1" lang="en-GB" sz="500"/>
                        <a:t>Thermosetting plastic</a:t>
                      </a:r>
                      <a:endParaRPr b="1" sz="500"/>
                    </a:p>
                    <a:p>
                      <a:pPr indent="0" lvl="0" marL="0" rtl="0" algn="l">
                        <a:spcBef>
                          <a:spcPts val="0"/>
                        </a:spcBef>
                        <a:spcAft>
                          <a:spcPts val="0"/>
                        </a:spcAft>
                        <a:buNone/>
                      </a:pPr>
                      <a:r>
                        <a:rPr lang="en-GB" sz="500"/>
                        <a:t>Used for plug casings and sockets</a:t>
                      </a:r>
                      <a:endParaRPr sz="500"/>
                    </a:p>
                  </a:txBody>
                  <a:tcPr marT="91425" marB="91425" marR="91425" marL="91425"/>
                </a:tc>
                <a:tc>
                  <a:txBody>
                    <a:bodyPr/>
                    <a:lstStyle/>
                    <a:p>
                      <a:pPr indent="0" lvl="0" marL="0" rtl="0" algn="l">
                        <a:spcBef>
                          <a:spcPts val="0"/>
                        </a:spcBef>
                        <a:spcAft>
                          <a:spcPts val="0"/>
                        </a:spcAft>
                        <a:buNone/>
                      </a:pPr>
                      <a:r>
                        <a:t/>
                      </a:r>
                      <a:endParaRPr sz="500"/>
                    </a:p>
                  </a:txBody>
                  <a:tcPr marT="91425" marB="91425" marR="91425" marL="91425"/>
                </a:tc>
              </a:tr>
              <a:tr h="545375">
                <a:tc>
                  <a:txBody>
                    <a:bodyPr/>
                    <a:lstStyle/>
                    <a:p>
                      <a:pPr indent="0" lvl="0" marL="0" rtl="0" algn="l">
                        <a:spcBef>
                          <a:spcPts val="0"/>
                        </a:spcBef>
                        <a:spcAft>
                          <a:spcPts val="0"/>
                        </a:spcAft>
                        <a:buNone/>
                      </a:pPr>
                      <a:r>
                        <a:rPr b="1" lang="en-GB" sz="500"/>
                        <a:t>MF</a:t>
                      </a:r>
                      <a:endParaRPr b="1" sz="500"/>
                    </a:p>
                    <a:p>
                      <a:pPr indent="0" lvl="0" marL="0" rtl="0" algn="l">
                        <a:spcBef>
                          <a:spcPts val="0"/>
                        </a:spcBef>
                        <a:spcAft>
                          <a:spcPts val="0"/>
                        </a:spcAft>
                        <a:buNone/>
                      </a:pPr>
                      <a:r>
                        <a:rPr lang="en-GB" sz="500"/>
                        <a:t>Melamine formaldehyde</a:t>
                      </a:r>
                      <a:endParaRPr sz="500"/>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GB" sz="500">
                          <a:solidFill>
                            <a:schemeClr val="dk1"/>
                          </a:solidFill>
                        </a:rPr>
                        <a:t>Thermosetting plastic</a:t>
                      </a:r>
                      <a:endParaRPr b="1" sz="500">
                        <a:solidFill>
                          <a:schemeClr val="dk1"/>
                        </a:solidFill>
                      </a:endParaRPr>
                    </a:p>
                    <a:p>
                      <a:pPr indent="0" lvl="0" marL="0" rtl="0" algn="l">
                        <a:spcBef>
                          <a:spcPts val="0"/>
                        </a:spcBef>
                        <a:spcAft>
                          <a:spcPts val="0"/>
                        </a:spcAft>
                        <a:buNone/>
                      </a:pPr>
                      <a:r>
                        <a:rPr lang="en-GB" sz="500">
                          <a:solidFill>
                            <a:schemeClr val="dk1"/>
                          </a:solidFill>
                        </a:rPr>
                        <a:t>Used for worktops and cooking utensils</a:t>
                      </a:r>
                      <a:endParaRPr b="1" sz="500"/>
                    </a:p>
                  </a:txBody>
                  <a:tcPr marT="91425" marB="91425" marR="91425" marL="91425"/>
                </a:tc>
                <a:tc>
                  <a:txBody>
                    <a:bodyPr/>
                    <a:lstStyle/>
                    <a:p>
                      <a:pPr indent="0" lvl="0" marL="0" rtl="0" algn="l">
                        <a:spcBef>
                          <a:spcPts val="0"/>
                        </a:spcBef>
                        <a:spcAft>
                          <a:spcPts val="0"/>
                        </a:spcAft>
                        <a:buNone/>
                      </a:pPr>
                      <a:r>
                        <a:t/>
                      </a:r>
                      <a:endParaRPr sz="500"/>
                    </a:p>
                  </a:txBody>
                  <a:tcPr marT="91425" marB="91425" marR="91425" marL="91425"/>
                </a:tc>
              </a:tr>
            </a:tbl>
          </a:graphicData>
        </a:graphic>
      </p:graphicFrame>
      <p:pic>
        <p:nvPicPr>
          <p:cNvPr id="64" name="Google Shape;64;p13"/>
          <p:cNvPicPr preferRelativeResize="0"/>
          <p:nvPr/>
        </p:nvPicPr>
        <p:blipFill>
          <a:blip r:embed="rId3">
            <a:alphaModFix/>
          </a:blip>
          <a:stretch>
            <a:fillRect/>
          </a:stretch>
        </p:blipFill>
        <p:spPr>
          <a:xfrm>
            <a:off x="4694158" y="3468200"/>
            <a:ext cx="313491" cy="333300"/>
          </a:xfrm>
          <a:prstGeom prst="rect">
            <a:avLst/>
          </a:prstGeom>
          <a:noFill/>
          <a:ln>
            <a:noFill/>
          </a:ln>
        </p:spPr>
      </p:pic>
      <p:pic>
        <p:nvPicPr>
          <p:cNvPr id="65" name="Google Shape;65;p13"/>
          <p:cNvPicPr preferRelativeResize="0"/>
          <p:nvPr/>
        </p:nvPicPr>
        <p:blipFill>
          <a:blip r:embed="rId4">
            <a:alphaModFix/>
          </a:blip>
          <a:stretch>
            <a:fillRect/>
          </a:stretch>
        </p:blipFill>
        <p:spPr>
          <a:xfrm>
            <a:off x="469525" y="865450"/>
            <a:ext cx="567278" cy="711825"/>
          </a:xfrm>
          <a:prstGeom prst="rect">
            <a:avLst/>
          </a:prstGeom>
          <a:noFill/>
          <a:ln>
            <a:noFill/>
          </a:ln>
        </p:spPr>
      </p:pic>
      <p:pic>
        <p:nvPicPr>
          <p:cNvPr id="66" name="Google Shape;66;p13"/>
          <p:cNvPicPr preferRelativeResize="0"/>
          <p:nvPr/>
        </p:nvPicPr>
        <p:blipFill>
          <a:blip r:embed="rId5">
            <a:alphaModFix/>
          </a:blip>
          <a:stretch>
            <a:fillRect/>
          </a:stretch>
        </p:blipFill>
        <p:spPr>
          <a:xfrm>
            <a:off x="1091975" y="905462"/>
            <a:ext cx="807900" cy="631800"/>
          </a:xfrm>
          <a:prstGeom prst="rect">
            <a:avLst/>
          </a:prstGeom>
          <a:noFill/>
          <a:ln>
            <a:noFill/>
          </a:ln>
        </p:spPr>
      </p:pic>
      <p:pic>
        <p:nvPicPr>
          <p:cNvPr id="67" name="Google Shape;67;p13"/>
          <p:cNvPicPr preferRelativeResize="0"/>
          <p:nvPr/>
        </p:nvPicPr>
        <p:blipFill>
          <a:blip r:embed="rId6">
            <a:alphaModFix/>
          </a:blip>
          <a:stretch>
            <a:fillRect/>
          </a:stretch>
        </p:blipFill>
        <p:spPr>
          <a:xfrm>
            <a:off x="1955050" y="971944"/>
            <a:ext cx="633375" cy="565307"/>
          </a:xfrm>
          <a:prstGeom prst="rect">
            <a:avLst/>
          </a:prstGeom>
          <a:noFill/>
          <a:ln>
            <a:noFill/>
          </a:ln>
        </p:spPr>
      </p:pic>
      <p:pic>
        <p:nvPicPr>
          <p:cNvPr id="68" name="Google Shape;68;p13"/>
          <p:cNvPicPr preferRelativeResize="0"/>
          <p:nvPr/>
        </p:nvPicPr>
        <p:blipFill>
          <a:blip r:embed="rId7">
            <a:alphaModFix/>
          </a:blip>
          <a:stretch>
            <a:fillRect/>
          </a:stretch>
        </p:blipFill>
        <p:spPr>
          <a:xfrm>
            <a:off x="1877900" y="1619400"/>
            <a:ext cx="657225" cy="870000"/>
          </a:xfrm>
          <a:prstGeom prst="rect">
            <a:avLst/>
          </a:prstGeom>
          <a:noFill/>
          <a:ln>
            <a:noFill/>
          </a:ln>
        </p:spPr>
      </p:pic>
      <p:pic>
        <p:nvPicPr>
          <p:cNvPr id="69" name="Google Shape;69;p13"/>
          <p:cNvPicPr preferRelativeResize="0"/>
          <p:nvPr/>
        </p:nvPicPr>
        <p:blipFill>
          <a:blip r:embed="rId8">
            <a:alphaModFix/>
          </a:blip>
          <a:stretch>
            <a:fillRect/>
          </a:stretch>
        </p:blipFill>
        <p:spPr>
          <a:xfrm>
            <a:off x="1820175" y="2605913"/>
            <a:ext cx="567275" cy="405760"/>
          </a:xfrm>
          <a:prstGeom prst="rect">
            <a:avLst/>
          </a:prstGeom>
          <a:noFill/>
          <a:ln>
            <a:noFill/>
          </a:ln>
        </p:spPr>
      </p:pic>
      <p:pic>
        <p:nvPicPr>
          <p:cNvPr id="70" name="Google Shape;70;p13"/>
          <p:cNvPicPr preferRelativeResize="0"/>
          <p:nvPr/>
        </p:nvPicPr>
        <p:blipFill>
          <a:blip r:embed="rId9">
            <a:alphaModFix/>
          </a:blip>
          <a:stretch>
            <a:fillRect/>
          </a:stretch>
        </p:blipFill>
        <p:spPr>
          <a:xfrm>
            <a:off x="1820180" y="3128203"/>
            <a:ext cx="567275" cy="447843"/>
          </a:xfrm>
          <a:prstGeom prst="rect">
            <a:avLst/>
          </a:prstGeom>
          <a:noFill/>
          <a:ln>
            <a:noFill/>
          </a:ln>
        </p:spPr>
      </p:pic>
      <p:pic>
        <p:nvPicPr>
          <p:cNvPr id="71" name="Google Shape;71;p13"/>
          <p:cNvPicPr preferRelativeResize="0"/>
          <p:nvPr/>
        </p:nvPicPr>
        <p:blipFill>
          <a:blip r:embed="rId10">
            <a:alphaModFix/>
          </a:blip>
          <a:stretch>
            <a:fillRect/>
          </a:stretch>
        </p:blipFill>
        <p:spPr>
          <a:xfrm>
            <a:off x="1868916" y="3663875"/>
            <a:ext cx="469775" cy="507350"/>
          </a:xfrm>
          <a:prstGeom prst="rect">
            <a:avLst/>
          </a:prstGeom>
          <a:noFill/>
          <a:ln>
            <a:noFill/>
          </a:ln>
        </p:spPr>
      </p:pic>
      <p:pic>
        <p:nvPicPr>
          <p:cNvPr id="72" name="Google Shape;72;p13"/>
          <p:cNvPicPr preferRelativeResize="0"/>
          <p:nvPr/>
        </p:nvPicPr>
        <p:blipFill>
          <a:blip r:embed="rId11">
            <a:alphaModFix/>
          </a:blip>
          <a:stretch>
            <a:fillRect/>
          </a:stretch>
        </p:blipFill>
        <p:spPr>
          <a:xfrm>
            <a:off x="1806699" y="4214860"/>
            <a:ext cx="594225" cy="525765"/>
          </a:xfrm>
          <a:prstGeom prst="rect">
            <a:avLst/>
          </a:prstGeom>
          <a:noFill/>
          <a:ln>
            <a:noFill/>
          </a:ln>
        </p:spPr>
      </p:pic>
      <p:sp>
        <p:nvSpPr>
          <p:cNvPr id="73" name="Google Shape;73;p13"/>
          <p:cNvSpPr/>
          <p:nvPr/>
        </p:nvSpPr>
        <p:spPr>
          <a:xfrm>
            <a:off x="7069900" y="1407200"/>
            <a:ext cx="2025000" cy="11988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rtl="0" algn="l">
              <a:lnSpc>
                <a:spcPct val="115000"/>
              </a:lnSpc>
              <a:spcBef>
                <a:spcPts val="0"/>
              </a:spcBef>
              <a:spcAft>
                <a:spcPts val="300"/>
              </a:spcAft>
              <a:buNone/>
            </a:pPr>
            <a:r>
              <a:rPr lang="en-GB" sz="800">
                <a:solidFill>
                  <a:srgbClr val="4D5156"/>
                </a:solidFill>
                <a:highlight>
                  <a:srgbClr val="FFFFFF"/>
                </a:highlight>
                <a:latin typeface="Twentieth Century"/>
                <a:ea typeface="Twentieth Century"/>
                <a:cs typeface="Twentieth Century"/>
                <a:sym typeface="Twentieth Century"/>
              </a:rPr>
              <a:t>The Bauhaus is a German artistic movement which lasted from 1919-1933. Its goal was to merge all artistic mediums into one unified approach, that of combining an individual's artistry with mass production and function. Bauhaus design is often </a:t>
            </a:r>
            <a:r>
              <a:rPr lang="en-GB" sz="800">
                <a:solidFill>
                  <a:srgbClr val="040C28"/>
                </a:solidFill>
                <a:latin typeface="Twentieth Century"/>
                <a:ea typeface="Twentieth Century"/>
                <a:cs typeface="Twentieth Century"/>
                <a:sym typeface="Twentieth Century"/>
              </a:rPr>
              <a:t>abstract, angular, and geometric, with little ornamentation</a:t>
            </a:r>
            <a:r>
              <a:rPr lang="en-GB" sz="800">
                <a:solidFill>
                  <a:srgbClr val="4D5156"/>
                </a:solidFill>
                <a:highlight>
                  <a:srgbClr val="FFFFFF"/>
                </a:highlight>
                <a:latin typeface="Twentieth Century"/>
                <a:ea typeface="Twentieth Century"/>
                <a:cs typeface="Twentieth Century"/>
                <a:sym typeface="Twentieth Century"/>
              </a:rPr>
              <a:t>.</a:t>
            </a:r>
            <a:endParaRPr sz="800">
              <a:solidFill>
                <a:srgbClr val="202124"/>
              </a:solidFill>
              <a:highlight>
                <a:srgbClr val="FFFFFF"/>
              </a:highlight>
              <a:latin typeface="Twentieth Century"/>
              <a:ea typeface="Twentieth Century"/>
              <a:cs typeface="Twentieth Century"/>
              <a:sym typeface="Twentieth Century"/>
            </a:endParaRPr>
          </a:p>
        </p:txBody>
      </p:sp>
      <p:pic>
        <p:nvPicPr>
          <p:cNvPr id="74" name="Google Shape;74;p13"/>
          <p:cNvPicPr preferRelativeResize="0"/>
          <p:nvPr/>
        </p:nvPicPr>
        <p:blipFill>
          <a:blip r:embed="rId12">
            <a:alphaModFix/>
          </a:blip>
          <a:stretch>
            <a:fillRect/>
          </a:stretch>
        </p:blipFill>
        <p:spPr>
          <a:xfrm>
            <a:off x="2643603" y="953963"/>
            <a:ext cx="1009500" cy="750219"/>
          </a:xfrm>
          <a:prstGeom prst="rect">
            <a:avLst/>
          </a:prstGeom>
          <a:noFill/>
          <a:ln>
            <a:noFill/>
          </a:ln>
        </p:spPr>
      </p:pic>
      <p:sp>
        <p:nvSpPr>
          <p:cNvPr id="75" name="Google Shape;75;p13"/>
          <p:cNvSpPr/>
          <p:nvPr/>
        </p:nvSpPr>
        <p:spPr>
          <a:xfrm>
            <a:off x="2545150" y="1847200"/>
            <a:ext cx="1398600" cy="16353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just">
              <a:spcBef>
                <a:spcPts val="0"/>
              </a:spcBef>
              <a:spcAft>
                <a:spcPts val="0"/>
              </a:spcAft>
              <a:buNone/>
            </a:pPr>
            <a:r>
              <a:rPr b="1" lang="en-GB" sz="800">
                <a:solidFill>
                  <a:srgbClr val="1F1F1F"/>
                </a:solidFill>
                <a:highlight>
                  <a:srgbClr val="FFFFFF"/>
                </a:highlight>
                <a:latin typeface="Twentieth Century"/>
                <a:ea typeface="Twentieth Century"/>
                <a:cs typeface="Twentieth Century"/>
                <a:sym typeface="Twentieth Century"/>
              </a:rPr>
              <a:t>Health &amp; Safety</a:t>
            </a:r>
            <a:endParaRPr b="1"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Line Bender</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Risk - Burning hands on the element.</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Control - Wear heat proof gloves</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Using Tensol</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Risk - Getting chemicals on hands, breathing in fumes</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Control - use a clamp and small brush to apply. Use in a well ventilated area.</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t/>
            </a:r>
            <a:endParaRPr sz="800">
              <a:solidFill>
                <a:srgbClr val="1F1F1F"/>
              </a:solidFill>
              <a:highlight>
                <a:srgbClr val="FFFFFF"/>
              </a:highlight>
              <a:latin typeface="Twentieth Century"/>
              <a:ea typeface="Twentieth Century"/>
              <a:cs typeface="Twentieth Century"/>
              <a:sym typeface="Twentieth Century"/>
            </a:endParaRPr>
          </a:p>
          <a:p>
            <a:pPr indent="0" lvl="0" marL="0" marR="0" rtl="0" algn="just">
              <a:spcBef>
                <a:spcPts val="0"/>
              </a:spcBef>
              <a:spcAft>
                <a:spcPts val="0"/>
              </a:spcAft>
              <a:buNone/>
            </a:pPr>
            <a:r>
              <a:t/>
            </a:r>
            <a:endParaRPr sz="800">
              <a:solidFill>
                <a:srgbClr val="1F1F1F"/>
              </a:solidFill>
              <a:highlight>
                <a:srgbClr val="FFFFFF"/>
              </a:highlight>
              <a:latin typeface="Twentieth Century"/>
              <a:ea typeface="Twentieth Century"/>
              <a:cs typeface="Twentieth Century"/>
              <a:sym typeface="Twentieth Century"/>
            </a:endParaRPr>
          </a:p>
        </p:txBody>
      </p:sp>
      <p:pic>
        <p:nvPicPr>
          <p:cNvPr id="76" name="Google Shape;76;p13"/>
          <p:cNvPicPr preferRelativeResize="0"/>
          <p:nvPr/>
        </p:nvPicPr>
        <p:blipFill>
          <a:blip r:embed="rId13">
            <a:alphaModFix/>
          </a:blip>
          <a:stretch>
            <a:fillRect/>
          </a:stretch>
        </p:blipFill>
        <p:spPr>
          <a:xfrm>
            <a:off x="4187588" y="971700"/>
            <a:ext cx="633375" cy="986140"/>
          </a:xfrm>
          <a:prstGeom prst="rect">
            <a:avLst/>
          </a:prstGeom>
          <a:noFill/>
          <a:ln>
            <a:noFill/>
          </a:ln>
        </p:spPr>
      </p:pic>
      <p:sp>
        <p:nvSpPr>
          <p:cNvPr id="77" name="Google Shape;77;p13"/>
          <p:cNvSpPr/>
          <p:nvPr/>
        </p:nvSpPr>
        <p:spPr>
          <a:xfrm>
            <a:off x="5098525" y="1003500"/>
            <a:ext cx="862800" cy="2502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ctr">
              <a:spcBef>
                <a:spcPts val="0"/>
              </a:spcBef>
              <a:spcAft>
                <a:spcPts val="0"/>
              </a:spcAft>
              <a:buNone/>
            </a:pPr>
            <a:r>
              <a:rPr b="1" lang="en-GB" sz="1200">
                <a:solidFill>
                  <a:srgbClr val="1F1F1F"/>
                </a:solidFill>
                <a:highlight>
                  <a:srgbClr val="FFFFFF"/>
                </a:highlight>
                <a:latin typeface="Twentieth Century"/>
                <a:ea typeface="Twentieth Century"/>
                <a:cs typeface="Twentieth Century"/>
                <a:sym typeface="Twentieth Century"/>
              </a:rPr>
              <a:t>CAD</a:t>
            </a:r>
            <a:endParaRPr b="1" sz="1200">
              <a:solidFill>
                <a:schemeClr val="dk1"/>
              </a:solidFill>
              <a:latin typeface="Twentieth Century"/>
              <a:ea typeface="Twentieth Century"/>
              <a:cs typeface="Twentieth Century"/>
              <a:sym typeface="Twentieth Century"/>
            </a:endParaRPr>
          </a:p>
        </p:txBody>
      </p:sp>
      <p:pic>
        <p:nvPicPr>
          <p:cNvPr id="78" name="Google Shape;78;p13"/>
          <p:cNvPicPr preferRelativeResize="0"/>
          <p:nvPr/>
        </p:nvPicPr>
        <p:blipFill>
          <a:blip r:embed="rId14">
            <a:alphaModFix/>
          </a:blip>
          <a:stretch>
            <a:fillRect/>
          </a:stretch>
        </p:blipFill>
        <p:spPr>
          <a:xfrm>
            <a:off x="4090927" y="1959116"/>
            <a:ext cx="903675" cy="646808"/>
          </a:xfrm>
          <a:prstGeom prst="rect">
            <a:avLst/>
          </a:prstGeom>
          <a:noFill/>
          <a:ln>
            <a:noFill/>
          </a:ln>
        </p:spPr>
      </p:pic>
      <p:cxnSp>
        <p:nvCxnSpPr>
          <p:cNvPr id="79" name="Google Shape;79;p13"/>
          <p:cNvCxnSpPr/>
          <p:nvPr/>
        </p:nvCxnSpPr>
        <p:spPr>
          <a:xfrm>
            <a:off x="3282925" y="1485425"/>
            <a:ext cx="9600" cy="381000"/>
          </a:xfrm>
          <a:prstGeom prst="straightConnector1">
            <a:avLst/>
          </a:prstGeom>
          <a:noFill/>
          <a:ln cap="flat" cmpd="sng" w="9525">
            <a:solidFill>
              <a:schemeClr val="dk2"/>
            </a:solidFill>
            <a:prstDash val="solid"/>
            <a:round/>
            <a:headEnd len="med" w="med" type="none"/>
            <a:tailEnd len="med" w="med" type="triangle"/>
          </a:ln>
        </p:spPr>
      </p:cxnSp>
      <p:cxnSp>
        <p:nvCxnSpPr>
          <p:cNvPr id="80" name="Google Shape;80;p13"/>
          <p:cNvCxnSpPr/>
          <p:nvPr/>
        </p:nvCxnSpPr>
        <p:spPr>
          <a:xfrm flipH="1">
            <a:off x="3667263" y="1624975"/>
            <a:ext cx="409500" cy="362100"/>
          </a:xfrm>
          <a:prstGeom prst="straightConnector1">
            <a:avLst/>
          </a:prstGeom>
          <a:noFill/>
          <a:ln cap="flat" cmpd="sng" w="9525">
            <a:solidFill>
              <a:schemeClr val="dk2"/>
            </a:solidFill>
            <a:prstDash val="solid"/>
            <a:round/>
            <a:headEnd len="med" w="med" type="none"/>
            <a:tailEnd len="med" w="med" type="triangle"/>
          </a:ln>
        </p:spPr>
      </p:cxnSp>
      <p:sp>
        <p:nvSpPr>
          <p:cNvPr id="81" name="Google Shape;81;p13"/>
          <p:cNvSpPr/>
          <p:nvPr/>
        </p:nvSpPr>
        <p:spPr>
          <a:xfrm>
            <a:off x="4064425" y="2681725"/>
            <a:ext cx="956700" cy="747600"/>
          </a:xfrm>
          <a:prstGeom prst="roundRect">
            <a:avLst>
              <a:gd fmla="val 8710" name="adj"/>
            </a:avLst>
          </a:prstGeom>
          <a:solidFill>
            <a:schemeClr val="lt1"/>
          </a:solidFill>
          <a:ln cap="flat" cmpd="sng" w="19050">
            <a:solidFill>
              <a:schemeClr val="accent4"/>
            </a:solidFill>
            <a:prstDash val="dash"/>
            <a:round/>
            <a:headEnd len="sm" w="sm" type="none"/>
            <a:tailEnd len="sm" w="sm" type="none"/>
          </a:ln>
        </p:spPr>
        <p:txBody>
          <a:bodyPr anchorCtr="0" anchor="ctr" bIns="36425" lIns="72850" spcFirstLastPara="1" rIns="72850" wrap="square" tIns="36425">
            <a:noAutofit/>
          </a:bodyPr>
          <a:lstStyle/>
          <a:p>
            <a:pPr indent="0" lvl="0" marL="0" rtl="0" algn="l">
              <a:spcBef>
                <a:spcPts val="0"/>
              </a:spcBef>
              <a:spcAft>
                <a:spcPts val="0"/>
              </a:spcAft>
              <a:buNone/>
            </a:pPr>
            <a:r>
              <a:t/>
            </a:r>
            <a:endParaRPr b="1"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b="1" lang="en-GB" sz="800">
                <a:solidFill>
                  <a:srgbClr val="1F1F1F"/>
                </a:solidFill>
                <a:highlight>
                  <a:srgbClr val="FFFFFF"/>
                </a:highlight>
                <a:latin typeface="Twentieth Century"/>
                <a:ea typeface="Twentieth Century"/>
                <a:cs typeface="Twentieth Century"/>
                <a:sym typeface="Twentieth Century"/>
              </a:rPr>
              <a:t>CAD/CAM</a:t>
            </a:r>
            <a:endParaRPr b="1"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Computer Aided Design</a:t>
            </a:r>
            <a:endParaRPr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rPr lang="en-GB" sz="800">
                <a:solidFill>
                  <a:srgbClr val="1F1F1F"/>
                </a:solidFill>
                <a:highlight>
                  <a:srgbClr val="FFFFFF"/>
                </a:highlight>
                <a:latin typeface="Twentieth Century"/>
                <a:ea typeface="Twentieth Century"/>
                <a:cs typeface="Twentieth Century"/>
                <a:sym typeface="Twentieth Century"/>
              </a:rPr>
              <a:t>Computer Aided Manufacture</a:t>
            </a:r>
            <a:endParaRPr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t/>
            </a:r>
            <a:endParaRPr b="1" sz="800">
              <a:solidFill>
                <a:srgbClr val="1F1F1F"/>
              </a:solidFill>
              <a:highlight>
                <a:srgbClr val="FFFFFF"/>
              </a:highlight>
              <a:latin typeface="Twentieth Century"/>
              <a:ea typeface="Twentieth Century"/>
              <a:cs typeface="Twentieth Century"/>
              <a:sym typeface="Twentieth Century"/>
            </a:endParaRPr>
          </a:p>
          <a:p>
            <a:pPr indent="0" lvl="0" marL="0" rtl="0" algn="l">
              <a:spcBef>
                <a:spcPts val="0"/>
              </a:spcBef>
              <a:spcAft>
                <a:spcPts val="0"/>
              </a:spcAft>
              <a:buNone/>
            </a:pPr>
            <a:r>
              <a:t/>
            </a:r>
            <a:endParaRPr b="1" sz="800">
              <a:solidFill>
                <a:srgbClr val="1F1F1F"/>
              </a:solidFill>
              <a:highlight>
                <a:srgbClr val="FFFFFF"/>
              </a:highlight>
              <a:latin typeface="Twentieth Century"/>
              <a:ea typeface="Twentieth Century"/>
              <a:cs typeface="Twentieth Century"/>
              <a:sym typeface="Twentieth Century"/>
            </a:endParaRPr>
          </a:p>
        </p:txBody>
      </p:sp>
      <p:pic>
        <p:nvPicPr>
          <p:cNvPr id="82" name="Google Shape;82;p13"/>
          <p:cNvPicPr preferRelativeResize="0"/>
          <p:nvPr/>
        </p:nvPicPr>
        <p:blipFill>
          <a:blip r:embed="rId15">
            <a:alphaModFix/>
          </a:blip>
          <a:stretch>
            <a:fillRect/>
          </a:stretch>
        </p:blipFill>
        <p:spPr>
          <a:xfrm>
            <a:off x="4023900" y="3489225"/>
            <a:ext cx="633375" cy="147881"/>
          </a:xfrm>
          <a:prstGeom prst="rect">
            <a:avLst/>
          </a:prstGeom>
          <a:noFill/>
          <a:ln>
            <a:noFill/>
          </a:ln>
        </p:spPr>
      </p:pic>
      <p:pic>
        <p:nvPicPr>
          <p:cNvPr id="83" name="Google Shape;83;p13"/>
          <p:cNvPicPr preferRelativeResize="0"/>
          <p:nvPr/>
        </p:nvPicPr>
        <p:blipFill>
          <a:blip r:embed="rId16">
            <a:alphaModFix/>
          </a:blip>
          <a:stretch>
            <a:fillRect/>
          </a:stretch>
        </p:blipFill>
        <p:spPr>
          <a:xfrm>
            <a:off x="5212450" y="167225"/>
            <a:ext cx="1009499" cy="697800"/>
          </a:xfrm>
          <a:prstGeom prst="rect">
            <a:avLst/>
          </a:prstGeom>
          <a:noFill/>
          <a:ln>
            <a:noFill/>
          </a:ln>
        </p:spPr>
      </p:pic>
      <p:pic>
        <p:nvPicPr>
          <p:cNvPr id="84" name="Google Shape;84;p13"/>
          <p:cNvPicPr preferRelativeResize="0"/>
          <p:nvPr/>
        </p:nvPicPr>
        <p:blipFill>
          <a:blip r:embed="rId17">
            <a:alphaModFix/>
          </a:blip>
          <a:stretch>
            <a:fillRect/>
          </a:stretch>
        </p:blipFill>
        <p:spPr>
          <a:xfrm>
            <a:off x="6221945" y="176081"/>
            <a:ext cx="708242" cy="680075"/>
          </a:xfrm>
          <a:prstGeom prst="rect">
            <a:avLst/>
          </a:prstGeom>
          <a:noFill/>
          <a:ln>
            <a:noFill/>
          </a:ln>
        </p:spPr>
      </p:pic>
      <p:sp>
        <p:nvSpPr>
          <p:cNvPr id="85" name="Google Shape;85;p13"/>
          <p:cNvSpPr/>
          <p:nvPr/>
        </p:nvSpPr>
        <p:spPr>
          <a:xfrm>
            <a:off x="5098500" y="1407200"/>
            <a:ext cx="1886100" cy="11988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l">
              <a:spcBef>
                <a:spcPts val="0"/>
              </a:spcBef>
              <a:spcAft>
                <a:spcPts val="0"/>
              </a:spcAft>
              <a:buNone/>
            </a:pPr>
            <a:r>
              <a:rPr lang="en-GB" sz="800">
                <a:solidFill>
                  <a:srgbClr val="4D5156"/>
                </a:solidFill>
                <a:highlight>
                  <a:srgbClr val="FFFFFF"/>
                </a:highlight>
                <a:latin typeface="Twentieth Century"/>
                <a:ea typeface="Twentieth Century"/>
                <a:cs typeface="Twentieth Century"/>
                <a:sym typeface="Twentieth Century"/>
              </a:rPr>
              <a:t>Advantages - More accurate than traditional hand drawn orthographic drawings. Faster to produce and less labour intensive. Multiple copies can be stored, printed and shared electronically. Can be easily edited and design modifications do not generate endless re-drawings of the original design.</a:t>
            </a:r>
            <a:endParaRPr sz="800">
              <a:solidFill>
                <a:schemeClr val="dk1"/>
              </a:solidFill>
              <a:latin typeface="Twentieth Century"/>
              <a:ea typeface="Twentieth Century"/>
              <a:cs typeface="Twentieth Century"/>
              <a:sym typeface="Twentieth Century"/>
            </a:endParaRPr>
          </a:p>
        </p:txBody>
      </p:sp>
      <p:sp>
        <p:nvSpPr>
          <p:cNvPr id="86" name="Google Shape;86;p13"/>
          <p:cNvSpPr/>
          <p:nvPr/>
        </p:nvSpPr>
        <p:spPr>
          <a:xfrm>
            <a:off x="5098525" y="2684800"/>
            <a:ext cx="1886100" cy="11166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rtl="0" algn="l">
              <a:lnSpc>
                <a:spcPct val="100000"/>
              </a:lnSpc>
              <a:spcBef>
                <a:spcPts val="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Disadvantages - Work can be lost because of the sudden breakdown of computers.</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Work is prone to viruses.</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Work could be easily “hacked”</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Time taking process to know how to operate or run the software.</a:t>
            </a:r>
            <a:endParaRPr sz="800">
              <a:solidFill>
                <a:srgbClr val="202124"/>
              </a:solidFill>
              <a:highlight>
                <a:srgbClr val="FFFFFF"/>
              </a:highlight>
              <a:latin typeface="Twentieth Century"/>
              <a:ea typeface="Twentieth Century"/>
              <a:cs typeface="Twentieth Century"/>
              <a:sym typeface="Twentieth Century"/>
            </a:endParaRPr>
          </a:p>
          <a:p>
            <a:pPr indent="0" lvl="0" marL="457200" rtl="0" algn="l">
              <a:lnSpc>
                <a:spcPct val="100000"/>
              </a:lnSpc>
              <a:spcBef>
                <a:spcPts val="300"/>
              </a:spcBef>
              <a:spcAft>
                <a:spcPts val="300"/>
              </a:spcAft>
              <a:buNone/>
            </a:pPr>
            <a:r>
              <a:t/>
            </a:r>
            <a:endParaRPr sz="800">
              <a:solidFill>
                <a:srgbClr val="202124"/>
              </a:solidFill>
              <a:highlight>
                <a:srgbClr val="FFFFFF"/>
              </a:highlight>
              <a:latin typeface="Twentieth Century"/>
              <a:ea typeface="Twentieth Century"/>
              <a:cs typeface="Twentieth Century"/>
              <a:sym typeface="Twentieth Century"/>
            </a:endParaRPr>
          </a:p>
        </p:txBody>
      </p:sp>
      <p:sp>
        <p:nvSpPr>
          <p:cNvPr id="87" name="Google Shape;87;p13"/>
          <p:cNvSpPr/>
          <p:nvPr/>
        </p:nvSpPr>
        <p:spPr>
          <a:xfrm>
            <a:off x="2588425" y="3576050"/>
            <a:ext cx="862800" cy="2502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ctr">
              <a:spcBef>
                <a:spcPts val="0"/>
              </a:spcBef>
              <a:spcAft>
                <a:spcPts val="0"/>
              </a:spcAft>
              <a:buNone/>
            </a:pPr>
            <a:r>
              <a:rPr b="1" lang="en-GB" sz="1200">
                <a:solidFill>
                  <a:srgbClr val="1F1F1F"/>
                </a:solidFill>
                <a:highlight>
                  <a:srgbClr val="FFFFFF"/>
                </a:highlight>
                <a:latin typeface="Twentieth Century"/>
                <a:ea typeface="Twentieth Century"/>
                <a:cs typeface="Twentieth Century"/>
                <a:sym typeface="Twentieth Century"/>
              </a:rPr>
              <a:t>CAM</a:t>
            </a:r>
            <a:endParaRPr b="1" sz="1200">
              <a:solidFill>
                <a:schemeClr val="dk1"/>
              </a:solidFill>
              <a:latin typeface="Twentieth Century"/>
              <a:ea typeface="Twentieth Century"/>
              <a:cs typeface="Twentieth Century"/>
              <a:sym typeface="Twentieth Century"/>
            </a:endParaRPr>
          </a:p>
        </p:txBody>
      </p:sp>
      <p:sp>
        <p:nvSpPr>
          <p:cNvPr id="88" name="Google Shape;88;p13"/>
          <p:cNvSpPr/>
          <p:nvPr/>
        </p:nvSpPr>
        <p:spPr>
          <a:xfrm>
            <a:off x="2535125" y="3919800"/>
            <a:ext cx="2286000" cy="9861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marR="0" rtl="0" algn="l">
              <a:lnSpc>
                <a:spcPct val="100000"/>
              </a:lnSpc>
              <a:spcBef>
                <a:spcPts val="0"/>
              </a:spcBef>
              <a:spcAft>
                <a:spcPts val="0"/>
              </a:spcAft>
              <a:buNone/>
            </a:pPr>
            <a:r>
              <a:rPr lang="en-GB" sz="800">
                <a:solidFill>
                  <a:srgbClr val="4D5156"/>
                </a:solidFill>
                <a:highlight>
                  <a:srgbClr val="FFFFFF"/>
                </a:highlight>
                <a:latin typeface="Twentieth Century"/>
                <a:ea typeface="Twentieth Century"/>
                <a:cs typeface="Twentieth Century"/>
                <a:sym typeface="Twentieth Century"/>
              </a:rPr>
              <a:t>Advantages - </a:t>
            </a:r>
            <a:r>
              <a:rPr lang="en-GB" sz="800">
                <a:solidFill>
                  <a:srgbClr val="202124"/>
                </a:solidFill>
                <a:highlight>
                  <a:srgbClr val="FFFFFF"/>
                </a:highlight>
                <a:latin typeface="Twentieth Century"/>
                <a:ea typeface="Twentieth Century"/>
                <a:cs typeface="Twentieth Century"/>
                <a:sym typeface="Twentieth Century"/>
              </a:rPr>
              <a:t>Greater speed in producing components.</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Greater accuracy and consistency, with each component or finished product exactly the same.</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Greater efficiency as computer controlled machines do not need to take breaks.</a:t>
            </a:r>
            <a:endParaRPr sz="800">
              <a:solidFill>
                <a:srgbClr val="202124"/>
              </a:solidFill>
              <a:highlight>
                <a:srgbClr val="FFFFFF"/>
              </a:highlight>
              <a:latin typeface="Twentieth Century"/>
              <a:ea typeface="Twentieth Century"/>
              <a:cs typeface="Twentieth Century"/>
              <a:sym typeface="Twentieth Century"/>
            </a:endParaRPr>
          </a:p>
          <a:p>
            <a:pPr indent="0" lvl="0" marL="0" marR="0" rtl="0" algn="l">
              <a:spcBef>
                <a:spcPts val="300"/>
              </a:spcBef>
              <a:spcAft>
                <a:spcPts val="0"/>
              </a:spcAft>
              <a:buNone/>
            </a:pPr>
            <a:r>
              <a:t/>
            </a:r>
            <a:endParaRPr sz="800">
              <a:solidFill>
                <a:srgbClr val="4D5156"/>
              </a:solidFill>
              <a:highlight>
                <a:srgbClr val="FFFFFF"/>
              </a:highlight>
              <a:latin typeface="Twentieth Century"/>
              <a:ea typeface="Twentieth Century"/>
              <a:cs typeface="Twentieth Century"/>
              <a:sym typeface="Twentieth Century"/>
            </a:endParaRPr>
          </a:p>
        </p:txBody>
      </p:sp>
      <p:sp>
        <p:nvSpPr>
          <p:cNvPr id="89" name="Google Shape;89;p13"/>
          <p:cNvSpPr/>
          <p:nvPr/>
        </p:nvSpPr>
        <p:spPr>
          <a:xfrm>
            <a:off x="4894363" y="3919788"/>
            <a:ext cx="2421000" cy="986100"/>
          </a:xfrm>
          <a:prstGeom prst="roundRect">
            <a:avLst>
              <a:gd fmla="val 16667" name="adj"/>
            </a:avLst>
          </a:prstGeom>
          <a:solidFill>
            <a:schemeClr val="lt1"/>
          </a:solidFill>
          <a:ln cap="flat" cmpd="sng" w="19050">
            <a:solidFill>
              <a:schemeClr val="accent4"/>
            </a:solidFill>
            <a:prstDash val="dash"/>
            <a:round/>
            <a:headEnd len="sm" w="sm" type="none"/>
            <a:tailEnd len="sm" w="sm" type="none"/>
          </a:ln>
        </p:spPr>
        <p:txBody>
          <a:bodyPr anchorCtr="0" anchor="t" bIns="36425" lIns="72850" spcFirstLastPara="1" rIns="72850" wrap="square" tIns="36425">
            <a:noAutofit/>
          </a:bodyPr>
          <a:lstStyle/>
          <a:p>
            <a:pPr indent="0" lvl="0" marL="0" rtl="0" algn="l">
              <a:lnSpc>
                <a:spcPct val="100000"/>
              </a:lnSpc>
              <a:spcBef>
                <a:spcPts val="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Disadvantages - Computer errors are possible.</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CAD and CAM software can be expensive.</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0"/>
              </a:spcAft>
              <a:buNone/>
            </a:pPr>
            <a:r>
              <a:rPr lang="en-GB" sz="800">
                <a:solidFill>
                  <a:srgbClr val="202124"/>
                </a:solidFill>
                <a:highlight>
                  <a:srgbClr val="FFFFFF"/>
                </a:highlight>
                <a:latin typeface="Twentieth Century"/>
                <a:ea typeface="Twentieth Century"/>
                <a:cs typeface="Twentieth Century"/>
                <a:sym typeface="Twentieth Century"/>
              </a:rPr>
              <a:t>Training is expensive.</a:t>
            </a:r>
            <a:endParaRPr sz="800">
              <a:solidFill>
                <a:srgbClr val="202124"/>
              </a:solidFill>
              <a:highlight>
                <a:srgbClr val="FFFFFF"/>
              </a:highlight>
              <a:latin typeface="Twentieth Century"/>
              <a:ea typeface="Twentieth Century"/>
              <a:cs typeface="Twentieth Century"/>
              <a:sym typeface="Twentieth Century"/>
            </a:endParaRPr>
          </a:p>
          <a:p>
            <a:pPr indent="0" lvl="0" marL="0" rtl="0" algn="l">
              <a:lnSpc>
                <a:spcPct val="100000"/>
              </a:lnSpc>
              <a:spcBef>
                <a:spcPts val="300"/>
              </a:spcBef>
              <a:spcAft>
                <a:spcPts val="300"/>
              </a:spcAft>
              <a:buNone/>
            </a:pPr>
            <a:r>
              <a:rPr lang="en-GB" sz="800">
                <a:solidFill>
                  <a:srgbClr val="202124"/>
                </a:solidFill>
                <a:highlight>
                  <a:srgbClr val="FFFFFF"/>
                </a:highlight>
                <a:latin typeface="Twentieth Century"/>
                <a:ea typeface="Twentieth Century"/>
                <a:cs typeface="Twentieth Century"/>
                <a:sym typeface="Twentieth Century"/>
              </a:rPr>
              <a:t>Computers and controllers to run the software and CNC machinery for manufacturing is expensive.</a:t>
            </a:r>
            <a:endParaRPr sz="800">
              <a:solidFill>
                <a:srgbClr val="202124"/>
              </a:solidFill>
              <a:highlight>
                <a:srgbClr val="FFFFFF"/>
              </a:highlight>
              <a:latin typeface="Twentieth Century"/>
              <a:ea typeface="Twentieth Century"/>
              <a:cs typeface="Twentieth Century"/>
              <a:sym typeface="Twentieth Century"/>
            </a:endParaRPr>
          </a:p>
        </p:txBody>
      </p:sp>
      <p:pic>
        <p:nvPicPr>
          <p:cNvPr id="90" name="Google Shape;90;p13"/>
          <p:cNvPicPr preferRelativeResize="0"/>
          <p:nvPr/>
        </p:nvPicPr>
        <p:blipFill>
          <a:blip r:embed="rId18">
            <a:alphaModFix/>
          </a:blip>
          <a:stretch>
            <a:fillRect/>
          </a:stretch>
        </p:blipFill>
        <p:spPr>
          <a:xfrm>
            <a:off x="8232099" y="225869"/>
            <a:ext cx="862800" cy="777631"/>
          </a:xfrm>
          <a:prstGeom prst="rect">
            <a:avLst/>
          </a:prstGeom>
          <a:noFill/>
          <a:ln>
            <a:noFill/>
          </a:ln>
        </p:spPr>
      </p:pic>
      <p:pic>
        <p:nvPicPr>
          <p:cNvPr id="91" name="Google Shape;91;p13"/>
          <p:cNvPicPr preferRelativeResize="0"/>
          <p:nvPr/>
        </p:nvPicPr>
        <p:blipFill>
          <a:blip r:embed="rId19">
            <a:alphaModFix/>
          </a:blip>
          <a:stretch>
            <a:fillRect/>
          </a:stretch>
        </p:blipFill>
        <p:spPr>
          <a:xfrm>
            <a:off x="7250826" y="2747200"/>
            <a:ext cx="1663137" cy="381000"/>
          </a:xfrm>
          <a:prstGeom prst="rect">
            <a:avLst/>
          </a:prstGeom>
          <a:noFill/>
          <a:ln>
            <a:noFill/>
          </a:ln>
        </p:spPr>
      </p:pic>
      <p:pic>
        <p:nvPicPr>
          <p:cNvPr id="92" name="Google Shape;92;p13"/>
          <p:cNvPicPr preferRelativeResize="0"/>
          <p:nvPr/>
        </p:nvPicPr>
        <p:blipFill>
          <a:blip r:embed="rId20">
            <a:alphaModFix/>
          </a:blip>
          <a:stretch>
            <a:fillRect/>
          </a:stretch>
        </p:blipFill>
        <p:spPr>
          <a:xfrm>
            <a:off x="7161400" y="3081475"/>
            <a:ext cx="743684" cy="711900"/>
          </a:xfrm>
          <a:prstGeom prst="rect">
            <a:avLst/>
          </a:prstGeom>
          <a:noFill/>
          <a:ln>
            <a:noFill/>
          </a:ln>
        </p:spPr>
      </p:pic>
      <p:pic>
        <p:nvPicPr>
          <p:cNvPr id="93" name="Google Shape;93;p13"/>
          <p:cNvPicPr preferRelativeResize="0"/>
          <p:nvPr/>
        </p:nvPicPr>
        <p:blipFill>
          <a:blip r:embed="rId21">
            <a:alphaModFix/>
          </a:blip>
          <a:stretch>
            <a:fillRect/>
          </a:stretch>
        </p:blipFill>
        <p:spPr>
          <a:xfrm>
            <a:off x="7984725" y="3057152"/>
            <a:ext cx="1009500" cy="76053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