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Lst>
  <p:sldSz cy="9906000" cx="6858000"/>
  <p:notesSz cx="6797675" cy="99266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7" roundtripDataSignature="AMtx7miv73XUCwdXTid0wBsHJKfTxmlZ4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182DC34-3B36-4371-9554-ADECAABD33E4}">
  <a:tblStyle styleId="{5182DC34-3B36-4371-9554-ADECAABD33E4}"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5659" cy="498056"/>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50443" y="0"/>
            <a:ext cx="2945659" cy="498056"/>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239963" y="1241425"/>
            <a:ext cx="2317750"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8584"/>
            <a:ext cx="2945659" cy="498055"/>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50443" y="9428584"/>
            <a:ext cx="2945659" cy="498055"/>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2239963" y="1241425"/>
            <a:ext cx="2317750"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50443" y="9428584"/>
            <a:ext cx="2945659" cy="498055"/>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514350" y="1621191"/>
            <a:ext cx="5829300" cy="3448756"/>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857250" y="5202944"/>
            <a:ext cx="5143500" cy="2391656"/>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8" name="Google Shape;18;p3"/>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2"/>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2"/>
          <p:cNvSpPr txBox="1"/>
          <p:nvPr>
            <p:ph idx="1" type="body"/>
          </p:nvPr>
        </p:nvSpPr>
        <p:spPr>
          <a:xfrm rot="5400000">
            <a:off x="286367" y="2822135"/>
            <a:ext cx="6285266" cy="59150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5" name="Google Shape;75;p12"/>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2"/>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3"/>
          <p:cNvSpPr txBox="1"/>
          <p:nvPr>
            <p:ph type="title"/>
          </p:nvPr>
        </p:nvSpPr>
        <p:spPr>
          <a:xfrm rot="5400000">
            <a:off x="1449696" y="3985464"/>
            <a:ext cx="8394877" cy="147875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3"/>
          <p:cNvSpPr txBox="1"/>
          <p:nvPr>
            <p:ph idx="1" type="body"/>
          </p:nvPr>
        </p:nvSpPr>
        <p:spPr>
          <a:xfrm rot="5400000">
            <a:off x="-1550679" y="2549570"/>
            <a:ext cx="8394877" cy="43505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1" name="Google Shape;81;p13"/>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3"/>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3"/>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71488" y="2637014"/>
            <a:ext cx="5915025"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4" name="Google Shape;24;p4"/>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467916" y="2469624"/>
            <a:ext cx="5915025" cy="41206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467916" y="6629226"/>
            <a:ext cx="5915025" cy="216693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sz="1800">
                <a:solidFill>
                  <a:schemeClr val="dk1"/>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30" name="Google Shape;30;p5"/>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71488" y="2637014"/>
            <a:ext cx="2914650"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6" name="Google Shape;36;p6"/>
          <p:cNvSpPr txBox="1"/>
          <p:nvPr>
            <p:ph idx="2" type="body"/>
          </p:nvPr>
        </p:nvSpPr>
        <p:spPr>
          <a:xfrm>
            <a:off x="3471863" y="2637014"/>
            <a:ext cx="2914650"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7" name="Google Shape;37;p6"/>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72381"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72381" y="2428347"/>
            <a:ext cx="2901255" cy="1190095"/>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3" name="Google Shape;43;p7"/>
          <p:cNvSpPr txBox="1"/>
          <p:nvPr>
            <p:ph idx="2" type="body"/>
          </p:nvPr>
        </p:nvSpPr>
        <p:spPr>
          <a:xfrm>
            <a:off x="472381" y="3618442"/>
            <a:ext cx="2901255" cy="53221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4" name="Google Shape;44;p7"/>
          <p:cNvSpPr txBox="1"/>
          <p:nvPr>
            <p:ph idx="3" type="body"/>
          </p:nvPr>
        </p:nvSpPr>
        <p:spPr>
          <a:xfrm>
            <a:off x="3471863" y="2428347"/>
            <a:ext cx="2915543" cy="1190095"/>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5" name="Google Shape;45;p7"/>
          <p:cNvSpPr txBox="1"/>
          <p:nvPr>
            <p:ph idx="4" type="body"/>
          </p:nvPr>
        </p:nvSpPr>
        <p:spPr>
          <a:xfrm>
            <a:off x="3471863" y="3618442"/>
            <a:ext cx="2915543" cy="53221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6" name="Google Shape;46;p7"/>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9"/>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10"/>
          <p:cNvSpPr txBox="1"/>
          <p:nvPr>
            <p:ph type="title"/>
          </p:nvPr>
        </p:nvSpPr>
        <p:spPr>
          <a:xfrm>
            <a:off x="472381" y="660400"/>
            <a:ext cx="2211884" cy="2311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0"/>
          <p:cNvSpPr txBox="1"/>
          <p:nvPr>
            <p:ph idx="1" type="body"/>
          </p:nvPr>
        </p:nvSpPr>
        <p:spPr>
          <a:xfrm>
            <a:off x="2915543" y="1426283"/>
            <a:ext cx="3471863" cy="7039681"/>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61" name="Google Shape;61;p10"/>
          <p:cNvSpPr txBox="1"/>
          <p:nvPr>
            <p:ph idx="2" type="body"/>
          </p:nvPr>
        </p:nvSpPr>
        <p:spPr>
          <a:xfrm>
            <a:off x="472381" y="2971800"/>
            <a:ext cx="2211884" cy="55056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2" name="Google Shape;62;p10"/>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0"/>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0"/>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1"/>
          <p:cNvSpPr txBox="1"/>
          <p:nvPr>
            <p:ph type="title"/>
          </p:nvPr>
        </p:nvSpPr>
        <p:spPr>
          <a:xfrm>
            <a:off x="472381" y="660400"/>
            <a:ext cx="2211884" cy="2311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1"/>
          <p:cNvSpPr/>
          <p:nvPr>
            <p:ph idx="2" type="pic"/>
          </p:nvPr>
        </p:nvSpPr>
        <p:spPr>
          <a:xfrm>
            <a:off x="2915543" y="1426283"/>
            <a:ext cx="3471863" cy="7039681"/>
          </a:xfrm>
          <a:prstGeom prst="rect">
            <a:avLst/>
          </a:prstGeom>
          <a:noFill/>
          <a:ln>
            <a:noFill/>
          </a:ln>
        </p:spPr>
      </p:sp>
      <p:sp>
        <p:nvSpPr>
          <p:cNvPr id="68" name="Google Shape;68;p11"/>
          <p:cNvSpPr txBox="1"/>
          <p:nvPr>
            <p:ph idx="1" type="body"/>
          </p:nvPr>
        </p:nvSpPr>
        <p:spPr>
          <a:xfrm>
            <a:off x="472381" y="2971800"/>
            <a:ext cx="2211884" cy="55056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9" name="Google Shape;69;p11"/>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1"/>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1"/>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
          <p:cNvSpPr txBox="1"/>
          <p:nvPr>
            <p:ph idx="1" type="body"/>
          </p:nvPr>
        </p:nvSpPr>
        <p:spPr>
          <a:xfrm>
            <a:off x="471488" y="2637014"/>
            <a:ext cx="5915025" cy="6285266"/>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12" name="Google Shape;12;p2"/>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p:nvPr/>
        </p:nvSpPr>
        <p:spPr>
          <a:xfrm flipH="1" rot="5400000">
            <a:off x="3658405" y="5311667"/>
            <a:ext cx="49714"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950" u="none" cap="none" strike="noStrike">
              <a:solidFill>
                <a:schemeClr val="lt1"/>
              </a:solidFill>
              <a:latin typeface="Calibri"/>
              <a:ea typeface="Calibri"/>
              <a:cs typeface="Calibri"/>
              <a:sym typeface="Calibri"/>
            </a:endParaRPr>
          </a:p>
        </p:txBody>
      </p:sp>
      <p:sp>
        <p:nvSpPr>
          <p:cNvPr id="90" name="Google Shape;90;p1"/>
          <p:cNvSpPr/>
          <p:nvPr/>
        </p:nvSpPr>
        <p:spPr>
          <a:xfrm>
            <a:off x="3333498" y="5456151"/>
            <a:ext cx="203200" cy="204806"/>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950" u="none" cap="none" strike="noStrike">
              <a:solidFill>
                <a:schemeClr val="lt1"/>
              </a:solidFill>
              <a:latin typeface="Calibri"/>
              <a:ea typeface="Calibri"/>
              <a:cs typeface="Calibri"/>
              <a:sym typeface="Calibri"/>
            </a:endParaRPr>
          </a:p>
        </p:txBody>
      </p:sp>
      <p:sp>
        <p:nvSpPr>
          <p:cNvPr id="91" name="Google Shape;91;p1"/>
          <p:cNvSpPr/>
          <p:nvPr/>
        </p:nvSpPr>
        <p:spPr>
          <a:xfrm>
            <a:off x="3407677" y="470661"/>
            <a:ext cx="45719" cy="9080844"/>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000" u="none" cap="none" strike="noStrike">
              <a:solidFill>
                <a:schemeClr val="lt1"/>
              </a:solidFill>
              <a:latin typeface="Calibri"/>
              <a:ea typeface="Calibri"/>
              <a:cs typeface="Calibri"/>
              <a:sym typeface="Calibri"/>
            </a:endParaRPr>
          </a:p>
        </p:txBody>
      </p:sp>
      <p:grpSp>
        <p:nvGrpSpPr>
          <p:cNvPr id="92" name="Google Shape;92;p1"/>
          <p:cNvGrpSpPr/>
          <p:nvPr/>
        </p:nvGrpSpPr>
        <p:grpSpPr>
          <a:xfrm>
            <a:off x="198120" y="109766"/>
            <a:ext cx="6599122" cy="469013"/>
            <a:chOff x="-944782" y="-533363"/>
            <a:chExt cx="6253472" cy="537946"/>
          </a:xfrm>
        </p:grpSpPr>
        <p:sp>
          <p:nvSpPr>
            <p:cNvPr id="93" name="Google Shape;93;p1"/>
            <p:cNvSpPr txBox="1"/>
            <p:nvPr/>
          </p:nvSpPr>
          <p:spPr>
            <a:xfrm>
              <a:off x="-944782" y="-472439"/>
              <a:ext cx="6253472" cy="353013"/>
            </a:xfrm>
            <a:prstGeom prst="rect">
              <a:avLst/>
            </a:prstGeom>
            <a:solidFill>
              <a:srgbClr val="002060"/>
            </a:solidFill>
            <a:ln>
              <a:noFill/>
            </a:ln>
          </p:spPr>
          <p:txBody>
            <a:bodyPr anchorCtr="0" anchor="t" bIns="45700" lIns="91425" spcFirstLastPara="1" rIns="91425" wrap="square" tIns="45700">
              <a:spAutoFit/>
            </a:bodyPr>
            <a:lstStyle/>
            <a:p>
              <a:pPr indent="-257172" lvl="0" marL="257172" marR="0" rtl="0" algn="l">
                <a:spcBef>
                  <a:spcPts val="0"/>
                </a:spcBef>
                <a:spcAft>
                  <a:spcPts val="0"/>
                </a:spcAft>
                <a:buNone/>
              </a:pPr>
              <a:r>
                <a:rPr b="1" i="0" lang="en-GB" sz="900" u="none" cap="none" strike="noStrike">
                  <a:solidFill>
                    <a:schemeClr val="lt1"/>
                  </a:solidFill>
                  <a:latin typeface="Twentieth Century"/>
                  <a:ea typeface="Twentieth Century"/>
                  <a:cs typeface="Twentieth Century"/>
                  <a:sym typeface="Twentieth Century"/>
                </a:rPr>
                <a:t>                  </a:t>
              </a:r>
              <a:r>
                <a:rPr b="1" i="0" lang="en-GB" sz="1400" u="none" cap="none" strike="noStrike">
                  <a:solidFill>
                    <a:schemeClr val="lt1"/>
                  </a:solidFill>
                  <a:latin typeface="Twentieth Century"/>
                  <a:ea typeface="Twentieth Century"/>
                  <a:cs typeface="Twentieth Century"/>
                  <a:sym typeface="Twentieth Century"/>
                </a:rPr>
                <a:t>Hospitality and Catering Knowledge Organiser: Year 10 </a:t>
              </a:r>
              <a:r>
                <a:rPr b="1" lang="en-GB">
                  <a:solidFill>
                    <a:schemeClr val="lt1"/>
                  </a:solidFill>
                  <a:latin typeface="Twentieth Century"/>
                  <a:ea typeface="Twentieth Century"/>
                  <a:cs typeface="Twentieth Century"/>
                  <a:sym typeface="Twentieth Century"/>
                </a:rPr>
                <a:t>HT</a:t>
              </a:r>
              <a:r>
                <a:rPr b="1" i="0" lang="en-GB" sz="1400" u="none" cap="none" strike="noStrike">
                  <a:solidFill>
                    <a:schemeClr val="lt1"/>
                  </a:solidFill>
                  <a:latin typeface="Twentieth Century"/>
                  <a:ea typeface="Twentieth Century"/>
                  <a:cs typeface="Twentieth Century"/>
                  <a:sym typeface="Twentieth Century"/>
                </a:rPr>
                <a:t>1</a:t>
              </a:r>
              <a:endParaRPr b="0" i="0" sz="700" u="none" cap="none" strike="noStrike">
                <a:solidFill>
                  <a:schemeClr val="lt1"/>
                </a:solidFill>
                <a:latin typeface="Twentieth Century"/>
                <a:ea typeface="Twentieth Century"/>
                <a:cs typeface="Twentieth Century"/>
                <a:sym typeface="Twentieth Century"/>
              </a:endParaRPr>
            </a:p>
          </p:txBody>
        </p:sp>
        <p:sp>
          <p:nvSpPr>
            <p:cNvPr id="94" name="Google Shape;94;p1"/>
            <p:cNvSpPr/>
            <p:nvPr/>
          </p:nvSpPr>
          <p:spPr>
            <a:xfrm>
              <a:off x="4767088" y="-533363"/>
              <a:ext cx="397166" cy="53794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88" u="sng" cap="none" strike="noStrike">
                <a:solidFill>
                  <a:schemeClr val="lt1"/>
                </a:solidFill>
                <a:latin typeface="Calibri"/>
                <a:ea typeface="Calibri"/>
                <a:cs typeface="Calibri"/>
                <a:sym typeface="Calibri"/>
              </a:endParaRPr>
            </a:p>
          </p:txBody>
        </p:sp>
      </p:grpSp>
      <p:sp>
        <p:nvSpPr>
          <p:cNvPr id="95" name="Google Shape;95;p1"/>
          <p:cNvSpPr/>
          <p:nvPr/>
        </p:nvSpPr>
        <p:spPr>
          <a:xfrm>
            <a:off x="137871" y="7754632"/>
            <a:ext cx="6529350" cy="2055649"/>
          </a:xfrm>
          <a:prstGeom prst="roundRect">
            <a:avLst>
              <a:gd fmla="val 8710" name="adj"/>
            </a:avLst>
          </a:prstGeom>
          <a:solidFill>
            <a:schemeClr val="lt1"/>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i="0" lang="en-GB" sz="1050" u="sng" cap="none" strike="noStrike">
                <a:solidFill>
                  <a:srgbClr val="000000"/>
                </a:solidFill>
                <a:latin typeface="Twentieth Century"/>
                <a:ea typeface="Twentieth Century"/>
                <a:cs typeface="Twentieth Century"/>
                <a:sym typeface="Twentieth Century"/>
              </a:rPr>
              <a:t>Key Subject Vocab</a:t>
            </a:r>
            <a:endParaRPr/>
          </a:p>
          <a:p>
            <a:pPr indent="0" lvl="0" marL="0" marR="0" rtl="0" algn="l">
              <a:spcBef>
                <a:spcPts val="0"/>
              </a:spcBef>
              <a:spcAft>
                <a:spcPts val="0"/>
              </a:spcAft>
              <a:buNone/>
            </a:pPr>
            <a:r>
              <a:rPr b="1" lang="en-GB" sz="1050">
                <a:solidFill>
                  <a:schemeClr val="dk1"/>
                </a:solidFill>
                <a:latin typeface="Twentieth Century"/>
                <a:ea typeface="Twentieth Century"/>
                <a:cs typeface="Twentieth Century"/>
                <a:sym typeface="Twentieth Century"/>
              </a:rPr>
              <a:t>Pathogen: </a:t>
            </a:r>
            <a:r>
              <a:rPr lang="en-GB" sz="1050">
                <a:solidFill>
                  <a:schemeClr val="dk1"/>
                </a:solidFill>
                <a:latin typeface="Twentieth Century"/>
                <a:ea typeface="Twentieth Century"/>
                <a:cs typeface="Twentieth Century"/>
                <a:sym typeface="Twentieth Century"/>
              </a:rPr>
              <a:t>Harmful bacteria which causes food poisoning when consumed in food which is contaminated</a:t>
            </a:r>
            <a:endParaRPr sz="1050">
              <a:solidFill>
                <a:schemeClr val="dk1"/>
              </a:solidFill>
              <a:latin typeface="Twentieth Century"/>
              <a:ea typeface="Twentieth Century"/>
              <a:cs typeface="Twentieth Century"/>
              <a:sym typeface="Twentieth Century"/>
            </a:endParaRPr>
          </a:p>
          <a:p>
            <a:pPr indent="0" lvl="0" marL="0" marR="0" rtl="0" algn="l">
              <a:spcBef>
                <a:spcPts val="0"/>
              </a:spcBef>
              <a:spcAft>
                <a:spcPts val="0"/>
              </a:spcAft>
              <a:buNone/>
            </a:pPr>
            <a:r>
              <a:rPr b="1" lang="en-GB" sz="1050">
                <a:solidFill>
                  <a:schemeClr val="dk1"/>
                </a:solidFill>
                <a:latin typeface="Twentieth Century"/>
                <a:ea typeface="Twentieth Century"/>
                <a:cs typeface="Twentieth Century"/>
                <a:sym typeface="Twentieth Century"/>
              </a:rPr>
              <a:t>Danger Zone: </a:t>
            </a:r>
            <a:r>
              <a:rPr lang="en-GB" sz="1050">
                <a:solidFill>
                  <a:schemeClr val="dk1"/>
                </a:solidFill>
                <a:latin typeface="Twentieth Century"/>
                <a:ea typeface="Twentieth Century"/>
                <a:cs typeface="Twentieth Century"/>
                <a:sym typeface="Twentieth Century"/>
              </a:rPr>
              <a:t>Temperature between 5 and 63 degrees Centigrade where bacteria multiplies the fastest</a:t>
            </a:r>
            <a:endParaRPr sz="1050">
              <a:solidFill>
                <a:schemeClr val="dk1"/>
              </a:solidFill>
              <a:latin typeface="Twentieth Century"/>
              <a:ea typeface="Twentieth Century"/>
              <a:cs typeface="Twentieth Century"/>
              <a:sym typeface="Twentieth Century"/>
            </a:endParaRPr>
          </a:p>
          <a:p>
            <a:pPr indent="0" lvl="0" marL="0" marR="0" rtl="0" algn="l">
              <a:spcBef>
                <a:spcPts val="0"/>
              </a:spcBef>
              <a:spcAft>
                <a:spcPts val="0"/>
              </a:spcAft>
              <a:buNone/>
            </a:pPr>
            <a:r>
              <a:rPr b="1" lang="en-GB" sz="1050">
                <a:solidFill>
                  <a:srgbClr val="000000"/>
                </a:solidFill>
                <a:latin typeface="Twentieth Century"/>
                <a:ea typeface="Twentieth Century"/>
                <a:cs typeface="Twentieth Century"/>
                <a:sym typeface="Twentieth Century"/>
              </a:rPr>
              <a:t>Intolerance: </a:t>
            </a:r>
            <a:r>
              <a:rPr lang="en-GB" sz="1050">
                <a:solidFill>
                  <a:srgbClr val="000000"/>
                </a:solidFill>
                <a:latin typeface="Twentieth Century"/>
                <a:ea typeface="Twentieth Century"/>
                <a:cs typeface="Twentieth Century"/>
                <a:sym typeface="Twentieth Century"/>
              </a:rPr>
              <a:t>a food intolerance is when a person’s body struggles to break down or reacts badly to a food.</a:t>
            </a:r>
            <a:endParaRPr/>
          </a:p>
          <a:p>
            <a:pPr indent="0" lvl="0" marL="0" marR="0" rtl="0" algn="l">
              <a:spcBef>
                <a:spcPts val="0"/>
              </a:spcBef>
              <a:spcAft>
                <a:spcPts val="0"/>
              </a:spcAft>
              <a:buNone/>
            </a:pPr>
            <a:r>
              <a:rPr b="1" lang="en-GB" sz="1050">
                <a:solidFill>
                  <a:srgbClr val="000000"/>
                </a:solidFill>
                <a:latin typeface="Twentieth Century"/>
                <a:ea typeface="Twentieth Century"/>
                <a:cs typeface="Twentieth Century"/>
                <a:sym typeface="Twentieth Century"/>
              </a:rPr>
              <a:t>Allergy: </a:t>
            </a:r>
            <a:r>
              <a:rPr lang="en-GB" sz="1050">
                <a:solidFill>
                  <a:srgbClr val="000000"/>
                </a:solidFill>
                <a:latin typeface="Twentieth Century"/>
                <a:ea typeface="Twentieth Century"/>
                <a:cs typeface="Twentieth Century"/>
                <a:sym typeface="Twentieth Century"/>
              </a:rPr>
              <a:t>a food allergy is when a person’s body reacts in a negative way to food they have eaten, a reaction can be fatal.</a:t>
            </a:r>
            <a:endParaRPr b="1" sz="1050">
              <a:solidFill>
                <a:srgbClr val="000000"/>
              </a:solidFill>
              <a:latin typeface="Twentieth Century"/>
              <a:ea typeface="Twentieth Century"/>
              <a:cs typeface="Twentieth Century"/>
              <a:sym typeface="Twentieth Century"/>
            </a:endParaRPr>
          </a:p>
          <a:p>
            <a:pPr indent="0" lvl="0" marL="0" marR="0" rtl="0" algn="l">
              <a:spcBef>
                <a:spcPts val="0"/>
              </a:spcBef>
              <a:spcAft>
                <a:spcPts val="0"/>
              </a:spcAft>
              <a:buNone/>
            </a:pPr>
            <a:r>
              <a:rPr b="1" lang="en-GB" sz="1050">
                <a:solidFill>
                  <a:srgbClr val="000000"/>
                </a:solidFill>
                <a:latin typeface="Twentieth Century"/>
                <a:ea typeface="Twentieth Century"/>
                <a:cs typeface="Twentieth Century"/>
                <a:sym typeface="Twentieth Century"/>
              </a:rPr>
              <a:t>Legislation: </a:t>
            </a:r>
            <a:r>
              <a:rPr lang="en-GB" sz="1050">
                <a:solidFill>
                  <a:srgbClr val="000000"/>
                </a:solidFill>
                <a:latin typeface="Twentieth Century"/>
                <a:ea typeface="Twentieth Century"/>
                <a:cs typeface="Twentieth Century"/>
                <a:sym typeface="Twentieth Century"/>
              </a:rPr>
              <a:t>a law/rule that must be followed.</a:t>
            </a:r>
            <a:endParaRPr b="1" sz="1050">
              <a:solidFill>
                <a:srgbClr val="000000"/>
              </a:solidFill>
              <a:latin typeface="Twentieth Century"/>
              <a:ea typeface="Twentieth Century"/>
              <a:cs typeface="Twentieth Century"/>
              <a:sym typeface="Twentieth Century"/>
            </a:endParaRPr>
          </a:p>
          <a:p>
            <a:pPr indent="0" lvl="0" marL="0" marR="0" rtl="0" algn="l">
              <a:spcBef>
                <a:spcPts val="0"/>
              </a:spcBef>
              <a:spcAft>
                <a:spcPts val="0"/>
              </a:spcAft>
              <a:buNone/>
            </a:pPr>
            <a:r>
              <a:rPr b="1" lang="en-GB" sz="1050">
                <a:solidFill>
                  <a:srgbClr val="000000"/>
                </a:solidFill>
                <a:latin typeface="Twentieth Century"/>
                <a:ea typeface="Twentieth Century"/>
                <a:cs typeface="Twentieth Century"/>
                <a:sym typeface="Twentieth Century"/>
              </a:rPr>
              <a:t>Cross Contamination: </a:t>
            </a:r>
            <a:r>
              <a:rPr lang="en-GB" sz="1050">
                <a:solidFill>
                  <a:srgbClr val="000000"/>
                </a:solidFill>
                <a:latin typeface="Twentieth Century"/>
                <a:ea typeface="Twentieth Century"/>
                <a:cs typeface="Twentieth Century"/>
                <a:sym typeface="Twentieth Century"/>
              </a:rPr>
              <a:t>bacteria spreading onto food from a different place, for example, hands, work surfaces or utensils.</a:t>
            </a:r>
            <a:endParaRPr b="1" sz="1050">
              <a:solidFill>
                <a:srgbClr val="000000"/>
              </a:solidFill>
              <a:latin typeface="Twentieth Century"/>
              <a:ea typeface="Twentieth Century"/>
              <a:cs typeface="Twentieth Century"/>
              <a:sym typeface="Twentieth Century"/>
            </a:endParaRPr>
          </a:p>
          <a:p>
            <a:pPr indent="0" lvl="0" marL="0" marR="0" rtl="0" algn="l">
              <a:spcBef>
                <a:spcPts val="0"/>
              </a:spcBef>
              <a:spcAft>
                <a:spcPts val="0"/>
              </a:spcAft>
              <a:buNone/>
            </a:pPr>
            <a:r>
              <a:rPr b="1" lang="en-GB" sz="1050">
                <a:solidFill>
                  <a:srgbClr val="000000"/>
                </a:solidFill>
                <a:latin typeface="Twentieth Century"/>
                <a:ea typeface="Twentieth Century"/>
                <a:cs typeface="Twentieth Century"/>
                <a:sym typeface="Twentieth Century"/>
              </a:rPr>
              <a:t>EHO: </a:t>
            </a:r>
            <a:r>
              <a:rPr lang="en-GB" sz="1050">
                <a:solidFill>
                  <a:srgbClr val="000000"/>
                </a:solidFill>
                <a:latin typeface="Twentieth Century"/>
                <a:ea typeface="Twentieth Century"/>
                <a:cs typeface="Twentieth Century"/>
                <a:sym typeface="Twentieth Century"/>
              </a:rPr>
              <a:t> Environmental Health Officer, council official responsible for inspecting premises involved in food production to ensure health and safety hazards are minimised.</a:t>
            </a:r>
            <a:endParaRPr b="1" sz="1000" u="sng">
              <a:solidFill>
                <a:srgbClr val="000000"/>
              </a:solidFill>
              <a:latin typeface="Twentieth Century"/>
              <a:ea typeface="Twentieth Century"/>
              <a:cs typeface="Twentieth Century"/>
              <a:sym typeface="Twentieth Century"/>
            </a:endParaRPr>
          </a:p>
        </p:txBody>
      </p:sp>
      <p:grpSp>
        <p:nvGrpSpPr>
          <p:cNvPr id="96" name="Google Shape;96;p1"/>
          <p:cNvGrpSpPr/>
          <p:nvPr/>
        </p:nvGrpSpPr>
        <p:grpSpPr>
          <a:xfrm>
            <a:off x="3324206" y="645091"/>
            <a:ext cx="3370589" cy="1005908"/>
            <a:chOff x="3326124" y="532124"/>
            <a:chExt cx="3370589" cy="925074"/>
          </a:xfrm>
        </p:grpSpPr>
        <p:sp>
          <p:nvSpPr>
            <p:cNvPr id="97" name="Google Shape;97;p1"/>
            <p:cNvSpPr/>
            <p:nvPr/>
          </p:nvSpPr>
          <p:spPr>
            <a:xfrm flipH="1" rot="5400000">
              <a:off x="3653028" y="907905"/>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sp>
          <p:nvSpPr>
            <p:cNvPr id="98" name="Google Shape;98;p1"/>
            <p:cNvSpPr/>
            <p:nvPr/>
          </p:nvSpPr>
          <p:spPr>
            <a:xfrm>
              <a:off x="3666632" y="532124"/>
              <a:ext cx="3030081" cy="925074"/>
            </a:xfrm>
            <a:prstGeom prst="roundRect">
              <a:avLst>
                <a:gd fmla="val 4759"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lang="en-GB" sz="975">
                  <a:solidFill>
                    <a:srgbClr val="000000"/>
                  </a:solidFill>
                  <a:latin typeface="Twentieth Century"/>
                  <a:ea typeface="Twentieth Century"/>
                  <a:cs typeface="Twentieth Century"/>
                  <a:sym typeface="Twentieth Century"/>
                </a:rPr>
                <a:t>Cross contamination means the transfer of germs from one place to another. This can be direct e.g. when raw chicken touches salad leaves and the microbes are on the salad when it is eaten; or it can be indirect e.g. when a food handler touches raw chicken and then touches salad leaves, transferring the microbes from one to the other.</a:t>
              </a:r>
              <a:endParaRPr/>
            </a:p>
          </p:txBody>
        </p:sp>
        <p:sp>
          <p:nvSpPr>
            <p:cNvPr id="99" name="Google Shape;99;p1"/>
            <p:cNvSpPr/>
            <p:nvPr/>
          </p:nvSpPr>
          <p:spPr>
            <a:xfrm>
              <a:off x="3326124" y="1060619"/>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grpSp>
      <p:grpSp>
        <p:nvGrpSpPr>
          <p:cNvPr id="100" name="Google Shape;100;p1"/>
          <p:cNvGrpSpPr/>
          <p:nvPr/>
        </p:nvGrpSpPr>
        <p:grpSpPr>
          <a:xfrm flipH="1">
            <a:off x="153913" y="640080"/>
            <a:ext cx="3366405" cy="1068070"/>
            <a:chOff x="3326124" y="2768950"/>
            <a:chExt cx="3366405" cy="1068070"/>
          </a:xfrm>
        </p:grpSpPr>
        <p:grpSp>
          <p:nvGrpSpPr>
            <p:cNvPr id="101" name="Google Shape;101;p1"/>
            <p:cNvGrpSpPr/>
            <p:nvPr/>
          </p:nvGrpSpPr>
          <p:grpSpPr>
            <a:xfrm>
              <a:off x="3427724" y="2768950"/>
              <a:ext cx="3264805" cy="1068070"/>
              <a:chOff x="3427724" y="2768950"/>
              <a:chExt cx="3264805" cy="1068070"/>
            </a:xfrm>
          </p:grpSpPr>
          <p:sp>
            <p:nvSpPr>
              <p:cNvPr id="102" name="Google Shape;102;p1"/>
              <p:cNvSpPr/>
              <p:nvPr/>
            </p:nvSpPr>
            <p:spPr>
              <a:xfrm flipH="1" rot="5400000">
                <a:off x="3651753" y="2821064"/>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sp>
            <p:nvSpPr>
              <p:cNvPr id="103" name="Google Shape;103;p1"/>
              <p:cNvSpPr/>
              <p:nvPr/>
            </p:nvSpPr>
            <p:spPr>
              <a:xfrm flipH="1">
                <a:off x="3684761" y="2768950"/>
                <a:ext cx="3007768" cy="1068070"/>
              </a:xfrm>
              <a:prstGeom prst="roundRect">
                <a:avLst>
                  <a:gd fmla="val 10746"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Pathogenic bacteria can cause food poisoning. Food can become contaminated with chemicals or physical contaminants (such as hair, plasters or false nails). Some foods are poisonous or can make you ill such as some mushrooms and some leaves. Some foods can make you ill if they are not cooked properly.</a:t>
                </a:r>
                <a:endParaRPr/>
              </a:p>
            </p:txBody>
          </p:sp>
        </p:grpSp>
        <p:sp>
          <p:nvSpPr>
            <p:cNvPr id="104" name="Google Shape;104;p1"/>
            <p:cNvSpPr/>
            <p:nvPr/>
          </p:nvSpPr>
          <p:spPr>
            <a:xfrm>
              <a:off x="3326124" y="2969368"/>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grpSp>
      <p:grpSp>
        <p:nvGrpSpPr>
          <p:cNvPr id="105" name="Google Shape;105;p1"/>
          <p:cNvGrpSpPr/>
          <p:nvPr/>
        </p:nvGrpSpPr>
        <p:grpSpPr>
          <a:xfrm flipH="1">
            <a:off x="161001" y="1822586"/>
            <a:ext cx="3366405" cy="1386018"/>
            <a:chOff x="3326124" y="2770804"/>
            <a:chExt cx="3366405" cy="1386018"/>
          </a:xfrm>
        </p:grpSpPr>
        <p:grpSp>
          <p:nvGrpSpPr>
            <p:cNvPr id="106" name="Google Shape;106;p1"/>
            <p:cNvGrpSpPr/>
            <p:nvPr/>
          </p:nvGrpSpPr>
          <p:grpSpPr>
            <a:xfrm>
              <a:off x="3427724" y="2770804"/>
              <a:ext cx="3264805" cy="1386018"/>
              <a:chOff x="3427724" y="2770804"/>
              <a:chExt cx="3264805" cy="1386018"/>
            </a:xfrm>
          </p:grpSpPr>
          <p:sp>
            <p:nvSpPr>
              <p:cNvPr id="107" name="Google Shape;107;p1"/>
              <p:cNvSpPr/>
              <p:nvPr/>
            </p:nvSpPr>
            <p:spPr>
              <a:xfrm flipH="1" rot="5400000">
                <a:off x="3651753" y="2821064"/>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sp>
            <p:nvSpPr>
              <p:cNvPr id="108" name="Google Shape;108;p1"/>
              <p:cNvSpPr/>
              <p:nvPr/>
            </p:nvSpPr>
            <p:spPr>
              <a:xfrm flipH="1">
                <a:off x="3684761" y="2770804"/>
                <a:ext cx="3007768" cy="1386018"/>
              </a:xfrm>
              <a:prstGeom prst="roundRect">
                <a:avLst>
                  <a:gd fmla="val 5767"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Food poisoning is when pathogenic (harmful) bacteria is ingested through food which has become contaminated or has not been cooked properly. It is an unpleasant illness which can lead to both visible symptoms e.g vomiting, diarrhoea, high temperature and dizziness; or non-visible symptoms e.g. nausea, fever, weakness, headache, loss of appetite or aching muscles.</a:t>
                </a:r>
                <a:endParaRPr/>
              </a:p>
            </p:txBody>
          </p:sp>
        </p:grpSp>
        <p:sp>
          <p:nvSpPr>
            <p:cNvPr id="109" name="Google Shape;109;p1"/>
            <p:cNvSpPr/>
            <p:nvPr/>
          </p:nvSpPr>
          <p:spPr>
            <a:xfrm>
              <a:off x="3326124" y="2969368"/>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grpSp>
      <p:grpSp>
        <p:nvGrpSpPr>
          <p:cNvPr id="110" name="Google Shape;110;p1"/>
          <p:cNvGrpSpPr/>
          <p:nvPr/>
        </p:nvGrpSpPr>
        <p:grpSpPr>
          <a:xfrm>
            <a:off x="3324206" y="1777951"/>
            <a:ext cx="3370589" cy="2471283"/>
            <a:chOff x="3326124" y="532124"/>
            <a:chExt cx="3370589" cy="1886273"/>
          </a:xfrm>
        </p:grpSpPr>
        <p:sp>
          <p:nvSpPr>
            <p:cNvPr id="111" name="Google Shape;111;p1"/>
            <p:cNvSpPr/>
            <p:nvPr/>
          </p:nvSpPr>
          <p:spPr>
            <a:xfrm flipH="1" rot="5400000">
              <a:off x="3653028" y="907905"/>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sp>
          <p:nvSpPr>
            <p:cNvPr id="112" name="Google Shape;112;p1"/>
            <p:cNvSpPr/>
            <p:nvPr/>
          </p:nvSpPr>
          <p:spPr>
            <a:xfrm>
              <a:off x="3666632" y="532124"/>
              <a:ext cx="3030081" cy="1886273"/>
            </a:xfrm>
            <a:prstGeom prst="roundRect">
              <a:avLst>
                <a:gd fmla="val 4759"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t/>
              </a:r>
              <a:endParaRPr sz="975">
                <a:solidFill>
                  <a:srgbClr val="000000"/>
                </a:solidFill>
                <a:latin typeface="Twentieth Century"/>
                <a:ea typeface="Twentieth Century"/>
                <a:cs typeface="Twentieth Century"/>
                <a:sym typeface="Twentieth Century"/>
              </a:endParaRPr>
            </a:p>
          </p:txBody>
        </p:sp>
        <p:sp>
          <p:nvSpPr>
            <p:cNvPr id="113" name="Google Shape;113;p1"/>
            <p:cNvSpPr/>
            <p:nvPr/>
          </p:nvSpPr>
          <p:spPr>
            <a:xfrm>
              <a:off x="3326124" y="1070313"/>
              <a:ext cx="196112" cy="143762"/>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grpSp>
      <p:pic>
        <p:nvPicPr>
          <p:cNvPr id="114" name="Google Shape;114;p1"/>
          <p:cNvPicPr preferRelativeResize="0"/>
          <p:nvPr/>
        </p:nvPicPr>
        <p:blipFill rotWithShape="1">
          <a:blip r:embed="rId3">
            <a:alphaModFix/>
          </a:blip>
          <a:srcRect b="5921" l="19494" r="4024" t="19491"/>
          <a:stretch/>
        </p:blipFill>
        <p:spPr>
          <a:xfrm>
            <a:off x="3851016" y="1814382"/>
            <a:ext cx="2657475" cy="2417445"/>
          </a:xfrm>
          <a:prstGeom prst="rect">
            <a:avLst/>
          </a:prstGeom>
          <a:noFill/>
          <a:ln>
            <a:noFill/>
          </a:ln>
        </p:spPr>
      </p:pic>
      <p:grpSp>
        <p:nvGrpSpPr>
          <p:cNvPr id="115" name="Google Shape;115;p1"/>
          <p:cNvGrpSpPr/>
          <p:nvPr/>
        </p:nvGrpSpPr>
        <p:grpSpPr>
          <a:xfrm flipH="1">
            <a:off x="153913" y="3299576"/>
            <a:ext cx="3366405" cy="765964"/>
            <a:chOff x="3326124" y="2768950"/>
            <a:chExt cx="3366405" cy="765964"/>
          </a:xfrm>
        </p:grpSpPr>
        <p:grpSp>
          <p:nvGrpSpPr>
            <p:cNvPr id="116" name="Google Shape;116;p1"/>
            <p:cNvGrpSpPr/>
            <p:nvPr/>
          </p:nvGrpSpPr>
          <p:grpSpPr>
            <a:xfrm>
              <a:off x="3427724" y="2768950"/>
              <a:ext cx="3264805" cy="765964"/>
              <a:chOff x="3427724" y="2768950"/>
              <a:chExt cx="3264805" cy="765964"/>
            </a:xfrm>
          </p:grpSpPr>
          <p:sp>
            <p:nvSpPr>
              <p:cNvPr id="117" name="Google Shape;117;p1"/>
              <p:cNvSpPr/>
              <p:nvPr/>
            </p:nvSpPr>
            <p:spPr>
              <a:xfrm flipH="1" rot="5400000">
                <a:off x="3651753" y="2821064"/>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sp>
            <p:nvSpPr>
              <p:cNvPr id="118" name="Google Shape;118;p1"/>
              <p:cNvSpPr/>
              <p:nvPr/>
            </p:nvSpPr>
            <p:spPr>
              <a:xfrm flipH="1">
                <a:off x="3684761" y="2768950"/>
                <a:ext cx="3007768" cy="765964"/>
              </a:xfrm>
              <a:prstGeom prst="roundRect">
                <a:avLst>
                  <a:gd fmla="val 10746"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High risk foods are high in moisture and protein, this means they have a high risk of causing food poisoning, examples are fish, shellfish, chicken, pork, eggs and unpasteurised cheeses.</a:t>
                </a:r>
                <a:endParaRPr/>
              </a:p>
            </p:txBody>
          </p:sp>
        </p:grpSp>
        <p:sp>
          <p:nvSpPr>
            <p:cNvPr id="119" name="Google Shape;119;p1"/>
            <p:cNvSpPr/>
            <p:nvPr/>
          </p:nvSpPr>
          <p:spPr>
            <a:xfrm>
              <a:off x="3326124" y="2969368"/>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grpSp>
      <p:grpSp>
        <p:nvGrpSpPr>
          <p:cNvPr id="120" name="Google Shape;120;p1"/>
          <p:cNvGrpSpPr/>
          <p:nvPr/>
        </p:nvGrpSpPr>
        <p:grpSpPr>
          <a:xfrm>
            <a:off x="3333498" y="4349743"/>
            <a:ext cx="3361297" cy="794871"/>
            <a:chOff x="3326124" y="25832"/>
            <a:chExt cx="3361297" cy="730996"/>
          </a:xfrm>
        </p:grpSpPr>
        <p:sp>
          <p:nvSpPr>
            <p:cNvPr id="121" name="Google Shape;121;p1"/>
            <p:cNvSpPr/>
            <p:nvPr/>
          </p:nvSpPr>
          <p:spPr>
            <a:xfrm flipH="1" rot="5400000">
              <a:off x="3653028" y="191303"/>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sp>
          <p:nvSpPr>
            <p:cNvPr id="122" name="Google Shape;122;p1"/>
            <p:cNvSpPr/>
            <p:nvPr/>
          </p:nvSpPr>
          <p:spPr>
            <a:xfrm>
              <a:off x="3657340" y="25832"/>
              <a:ext cx="3030081" cy="730996"/>
            </a:xfrm>
            <a:prstGeom prst="roundRect">
              <a:avLst>
                <a:gd fmla="val 4759"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lang="en-GB" sz="975">
                  <a:solidFill>
                    <a:srgbClr val="000000"/>
                  </a:solidFill>
                  <a:latin typeface="Twentieth Century"/>
                  <a:ea typeface="Twentieth Century"/>
                  <a:cs typeface="Twentieth Century"/>
                  <a:sym typeface="Twentieth Century"/>
                </a:rPr>
                <a:t>Food poisoning is particularly dangerous for young children, pregnant women, elderly people and those who have a weakened immune system (e.g. have auto immune disorder or are on Chemotherapy).</a:t>
              </a:r>
              <a:endParaRPr/>
            </a:p>
          </p:txBody>
        </p:sp>
        <p:sp>
          <p:nvSpPr>
            <p:cNvPr id="123" name="Google Shape;123;p1"/>
            <p:cNvSpPr/>
            <p:nvPr/>
          </p:nvSpPr>
          <p:spPr>
            <a:xfrm>
              <a:off x="3326124" y="344016"/>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950">
                <a:solidFill>
                  <a:schemeClr val="lt1"/>
                </a:solidFill>
                <a:latin typeface="Calibri"/>
                <a:ea typeface="Calibri"/>
                <a:cs typeface="Calibri"/>
                <a:sym typeface="Calibri"/>
              </a:endParaRPr>
            </a:p>
          </p:txBody>
        </p:sp>
      </p:grpSp>
      <p:grpSp>
        <p:nvGrpSpPr>
          <p:cNvPr id="124" name="Google Shape;124;p1"/>
          <p:cNvGrpSpPr/>
          <p:nvPr/>
        </p:nvGrpSpPr>
        <p:grpSpPr>
          <a:xfrm>
            <a:off x="3325444" y="6159227"/>
            <a:ext cx="3354060" cy="1517030"/>
            <a:chOff x="3325444" y="6159227"/>
            <a:chExt cx="3354060" cy="1517030"/>
          </a:xfrm>
        </p:grpSpPr>
        <p:grpSp>
          <p:nvGrpSpPr>
            <p:cNvPr id="125" name="Google Shape;125;p1"/>
            <p:cNvGrpSpPr/>
            <p:nvPr/>
          </p:nvGrpSpPr>
          <p:grpSpPr>
            <a:xfrm flipH="1">
              <a:off x="3325444" y="6665901"/>
              <a:ext cx="595413" cy="194945"/>
              <a:chOff x="7484988" y="5595257"/>
              <a:chExt cx="595413" cy="194945"/>
            </a:xfrm>
          </p:grpSpPr>
          <p:sp>
            <p:nvSpPr>
              <p:cNvPr id="126" name="Google Shape;126;p1"/>
              <p:cNvSpPr/>
              <p:nvPr/>
            </p:nvSpPr>
            <p:spPr>
              <a:xfrm flipH="1" rot="5400000">
                <a:off x="7708216" y="5450406"/>
                <a:ext cx="47320"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sp>
            <p:nvSpPr>
              <p:cNvPr id="127" name="Google Shape;127;p1"/>
              <p:cNvSpPr/>
              <p:nvPr/>
            </p:nvSpPr>
            <p:spPr>
              <a:xfrm>
                <a:off x="7877201" y="5595257"/>
                <a:ext cx="203200" cy="194945"/>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grpSp>
        <p:sp>
          <p:nvSpPr>
            <p:cNvPr id="128" name="Google Shape;128;p1"/>
            <p:cNvSpPr/>
            <p:nvPr/>
          </p:nvSpPr>
          <p:spPr>
            <a:xfrm>
              <a:off x="3671736" y="6159227"/>
              <a:ext cx="3007768" cy="1517030"/>
            </a:xfrm>
            <a:prstGeom prst="roundRect">
              <a:avLst>
                <a:gd fmla="val 10746"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In the event of a failure to comply with hygiene legislation, the EHO usually serves a notice whereby a fixed time is given to correct the issues. Failure to improve may result in a fine or the case going to court. If a premises is deemed to be dangerous to the public it may be closed (either temporarily or permanently). If a person becomes very ill or dies as result of the poor hygiene, the owner may have to serve a prison sentence.</a:t>
              </a:r>
              <a:endParaRPr/>
            </a:p>
          </p:txBody>
        </p:sp>
      </p:grpSp>
      <p:grpSp>
        <p:nvGrpSpPr>
          <p:cNvPr id="129" name="Google Shape;129;p1"/>
          <p:cNvGrpSpPr/>
          <p:nvPr/>
        </p:nvGrpSpPr>
        <p:grpSpPr>
          <a:xfrm flipH="1">
            <a:off x="146824" y="5312028"/>
            <a:ext cx="3373495" cy="2155349"/>
            <a:chOff x="3326121" y="2625433"/>
            <a:chExt cx="3373495" cy="2082412"/>
          </a:xfrm>
        </p:grpSpPr>
        <p:grpSp>
          <p:nvGrpSpPr>
            <p:cNvPr id="130" name="Google Shape;130;p1"/>
            <p:cNvGrpSpPr/>
            <p:nvPr/>
          </p:nvGrpSpPr>
          <p:grpSpPr>
            <a:xfrm>
              <a:off x="3427789" y="2625433"/>
              <a:ext cx="3271827" cy="2082412"/>
              <a:chOff x="3427789" y="2625433"/>
              <a:chExt cx="3271827" cy="2082412"/>
            </a:xfrm>
          </p:grpSpPr>
          <p:sp>
            <p:nvSpPr>
              <p:cNvPr id="131" name="Google Shape;131;p1"/>
              <p:cNvSpPr/>
              <p:nvPr/>
            </p:nvSpPr>
            <p:spPr>
              <a:xfrm flipH="1" rot="5400000">
                <a:off x="3651818" y="3258510"/>
                <a:ext cx="45719"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sp>
            <p:nvSpPr>
              <p:cNvPr id="132" name="Google Shape;132;p1"/>
              <p:cNvSpPr/>
              <p:nvPr/>
            </p:nvSpPr>
            <p:spPr>
              <a:xfrm flipH="1">
                <a:off x="3691848" y="2625433"/>
                <a:ext cx="3007768" cy="2082412"/>
              </a:xfrm>
              <a:prstGeom prst="roundRect">
                <a:avLst>
                  <a:gd fmla="val 5543"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The Environmental Health Officer’s main day-to-day responsibilities are; to enforce food hygiene legislation; inspect food premises; check for cross contamination; evidence of pests; cleanliness of equipment; good hygiene in food preparation and cooking; storage conditions and expiry dates. </a:t>
                </a:r>
                <a:endParaRPr/>
              </a:p>
              <a:p>
                <a:pPr indent="0" lvl="0" marL="0" marR="0" rtl="0" algn="just">
                  <a:spcBef>
                    <a:spcPts val="0"/>
                  </a:spcBef>
                  <a:spcAft>
                    <a:spcPts val="0"/>
                  </a:spcAft>
                  <a:buNone/>
                </a:pPr>
                <a:r>
                  <a:t/>
                </a:r>
                <a:endParaRPr sz="1000">
                  <a:solidFill>
                    <a:srgbClr val="000000"/>
                  </a:solidFill>
                  <a:latin typeface="Twentieth Century"/>
                  <a:ea typeface="Twentieth Century"/>
                  <a:cs typeface="Twentieth Century"/>
                  <a:sym typeface="Twentieth Century"/>
                </a:endParaRPr>
              </a:p>
              <a:p>
                <a:pPr indent="0" lvl="0" marL="0" marR="0" rtl="0" algn="just">
                  <a:spcBef>
                    <a:spcPts val="0"/>
                  </a:spcBef>
                  <a:spcAft>
                    <a:spcPts val="0"/>
                  </a:spcAft>
                  <a:buNone/>
                </a:pPr>
                <a:r>
                  <a:rPr lang="en-GB" sz="1000">
                    <a:solidFill>
                      <a:srgbClr val="000000"/>
                    </a:solidFill>
                    <a:latin typeface="Twentieth Century"/>
                    <a:ea typeface="Twentieth Century"/>
                    <a:cs typeface="Twentieth Century"/>
                    <a:sym typeface="Twentieth Century"/>
                  </a:rPr>
                  <a:t>The EHO’s primary purpose it to ensure that food being sold to the public is safe to eat and does not cause food poisoning or make people ill. Another key role is the awarding of the Food Hygiene ratings which must be displayed in all places selling food which is made on the premises.</a:t>
                </a:r>
                <a:endParaRPr/>
              </a:p>
              <a:p>
                <a:pPr indent="0" lvl="0" marL="0" marR="0" rtl="0" algn="just">
                  <a:spcBef>
                    <a:spcPts val="0"/>
                  </a:spcBef>
                  <a:spcAft>
                    <a:spcPts val="0"/>
                  </a:spcAft>
                  <a:buNone/>
                </a:pPr>
                <a:r>
                  <a:t/>
                </a:r>
                <a:endParaRPr sz="1000">
                  <a:solidFill>
                    <a:srgbClr val="000000"/>
                  </a:solidFill>
                  <a:latin typeface="Twentieth Century"/>
                  <a:ea typeface="Twentieth Century"/>
                  <a:cs typeface="Twentieth Century"/>
                  <a:sym typeface="Twentieth Century"/>
                </a:endParaRPr>
              </a:p>
              <a:p>
                <a:pPr indent="0" lvl="0" marL="0" marR="0" rtl="0" algn="just">
                  <a:spcBef>
                    <a:spcPts val="0"/>
                  </a:spcBef>
                  <a:spcAft>
                    <a:spcPts val="0"/>
                  </a:spcAft>
                  <a:buNone/>
                </a:pPr>
                <a:r>
                  <a:t/>
                </a:r>
                <a:endParaRPr sz="1000">
                  <a:solidFill>
                    <a:srgbClr val="000000"/>
                  </a:solidFill>
                  <a:latin typeface="Twentieth Century"/>
                  <a:ea typeface="Twentieth Century"/>
                  <a:cs typeface="Twentieth Century"/>
                  <a:sym typeface="Twentieth Century"/>
                </a:endParaRPr>
              </a:p>
            </p:txBody>
          </p:sp>
        </p:grpSp>
        <p:sp>
          <p:nvSpPr>
            <p:cNvPr id="133" name="Google Shape;133;p1"/>
            <p:cNvSpPr/>
            <p:nvPr/>
          </p:nvSpPr>
          <p:spPr>
            <a:xfrm>
              <a:off x="3326121" y="3406816"/>
              <a:ext cx="203200" cy="188348"/>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grpSp>
      <p:graphicFrame>
        <p:nvGraphicFramePr>
          <p:cNvPr id="134" name="Google Shape;134;p1"/>
          <p:cNvGraphicFramePr/>
          <p:nvPr/>
        </p:nvGraphicFramePr>
        <p:xfrm>
          <a:off x="3655085" y="5254321"/>
          <a:ext cx="3000000" cy="3000000"/>
        </p:xfrm>
        <a:graphic>
          <a:graphicData uri="http://schemas.openxmlformats.org/drawingml/2006/table">
            <a:tbl>
              <a:tblPr bandRow="1" firstCol="1" firstRow="1">
                <a:noFill/>
                <a:tableStyleId>{5182DC34-3B36-4371-9554-ADECAABD33E4}</a:tableStyleId>
              </a:tblPr>
              <a:tblGrid>
                <a:gridCol w="770450"/>
                <a:gridCol w="770450"/>
                <a:gridCol w="770450"/>
                <a:gridCol w="770450"/>
              </a:tblGrid>
              <a:tr h="457475">
                <a:tc>
                  <a:txBody>
                    <a:bodyPr/>
                    <a:lstStyle/>
                    <a:p>
                      <a:pPr indent="0" lvl="0" marL="0" marR="0" rtl="0" algn="l">
                        <a:lnSpc>
                          <a:spcPct val="107000"/>
                        </a:lnSpc>
                        <a:spcBef>
                          <a:spcPts val="0"/>
                        </a:spcBef>
                        <a:spcAft>
                          <a:spcPts val="0"/>
                        </a:spcAft>
                        <a:buNone/>
                      </a:pPr>
                      <a:r>
                        <a:rPr b="1" lang="en-GB" sz="800" u="none" cap="none" strike="noStrike">
                          <a:latin typeface="Twentieth Century"/>
                          <a:ea typeface="Twentieth Century"/>
                          <a:cs typeface="Twentieth Century"/>
                          <a:sym typeface="Twentieth Century"/>
                        </a:rPr>
                        <a:t>Salmonella</a:t>
                      </a:r>
                      <a:endParaRPr/>
                    </a:p>
                    <a:p>
                      <a:pPr indent="0" lvl="0" marL="0" marR="0" rtl="0" algn="l">
                        <a:lnSpc>
                          <a:spcPct val="107000"/>
                        </a:lnSpc>
                        <a:spcBef>
                          <a:spcPts val="0"/>
                        </a:spcBef>
                        <a:spcAft>
                          <a:spcPts val="0"/>
                        </a:spcAft>
                        <a:buNone/>
                      </a:pPr>
                      <a:r>
                        <a:rPr lang="en-GB" sz="800" u="none" cap="none" strike="noStrike">
                          <a:latin typeface="Twentieth Century"/>
                          <a:ea typeface="Twentieth Century"/>
                          <a:cs typeface="Twentieth Century"/>
                          <a:sym typeface="Twentieth Century"/>
                        </a:rPr>
                        <a:t>Found in: Chicken, eggs, meat and dairy products</a:t>
                      </a:r>
                      <a:endParaRPr sz="800" u="none" cap="none" strike="noStrike">
                        <a:latin typeface="Twentieth Century"/>
                        <a:ea typeface="Twentieth Century"/>
                        <a:cs typeface="Twentieth Century"/>
                        <a:sym typeface="Twentieth Century"/>
                      </a:endParaRPr>
                    </a:p>
                  </a:txBody>
                  <a:tcPr marT="0" marB="0" marR="61100" marL="61100">
                    <a:solidFill>
                      <a:schemeClr val="lt1"/>
                    </a:solidFill>
                  </a:tcPr>
                </a:tc>
                <a:tc>
                  <a:txBody>
                    <a:bodyPr/>
                    <a:lstStyle/>
                    <a:p>
                      <a:pPr indent="0" lvl="0" marL="0" marR="0" rtl="0" algn="l">
                        <a:lnSpc>
                          <a:spcPct val="107000"/>
                        </a:lnSpc>
                        <a:spcBef>
                          <a:spcPts val="0"/>
                        </a:spcBef>
                        <a:spcAft>
                          <a:spcPts val="0"/>
                        </a:spcAft>
                        <a:buNone/>
                      </a:pPr>
                      <a:r>
                        <a:rPr b="1" lang="en-GB" sz="800" u="none" cap="none" strike="noStrike">
                          <a:latin typeface="Twentieth Century"/>
                          <a:ea typeface="Twentieth Century"/>
                          <a:cs typeface="Twentieth Century"/>
                          <a:sym typeface="Twentieth Century"/>
                        </a:rPr>
                        <a:t>E.coli</a:t>
                      </a:r>
                      <a:endParaRPr/>
                    </a:p>
                    <a:p>
                      <a:pPr indent="0" lvl="0" marL="0" marR="0" rtl="0" algn="l">
                        <a:lnSpc>
                          <a:spcPct val="107000"/>
                        </a:lnSpc>
                        <a:spcBef>
                          <a:spcPts val="0"/>
                        </a:spcBef>
                        <a:spcAft>
                          <a:spcPts val="0"/>
                        </a:spcAft>
                        <a:buNone/>
                      </a:pPr>
                      <a:r>
                        <a:rPr lang="en-GB" sz="800" u="none" cap="none" strike="noStrike">
                          <a:latin typeface="Twentieth Century"/>
                          <a:ea typeface="Twentieth Century"/>
                          <a:cs typeface="Twentieth Century"/>
                          <a:sym typeface="Twentieth Century"/>
                        </a:rPr>
                        <a:t>Found in: beef, pork, water and dairy products</a:t>
                      </a:r>
                      <a:endParaRPr sz="800" u="none" cap="none" strike="noStrike">
                        <a:latin typeface="Twentieth Century"/>
                        <a:ea typeface="Twentieth Century"/>
                        <a:cs typeface="Twentieth Century"/>
                        <a:sym typeface="Twentieth Century"/>
                      </a:endParaRPr>
                    </a:p>
                  </a:txBody>
                  <a:tcPr marT="0" marB="0" marR="61100" marL="61100">
                    <a:solidFill>
                      <a:schemeClr val="lt1"/>
                    </a:solidFill>
                  </a:tcPr>
                </a:tc>
                <a:tc>
                  <a:txBody>
                    <a:bodyPr/>
                    <a:lstStyle/>
                    <a:p>
                      <a:pPr indent="0" lvl="0" marL="0" marR="0" rtl="0" algn="l">
                        <a:lnSpc>
                          <a:spcPct val="107000"/>
                        </a:lnSpc>
                        <a:spcBef>
                          <a:spcPts val="0"/>
                        </a:spcBef>
                        <a:spcAft>
                          <a:spcPts val="0"/>
                        </a:spcAft>
                        <a:buNone/>
                      </a:pPr>
                      <a:r>
                        <a:rPr b="1" lang="en-GB" sz="800" u="none" cap="none" strike="noStrike">
                          <a:latin typeface="Twentieth Century"/>
                          <a:ea typeface="Twentieth Century"/>
                          <a:cs typeface="Twentieth Century"/>
                          <a:sym typeface="Twentieth Century"/>
                        </a:rPr>
                        <a:t>Listeria</a:t>
                      </a:r>
                      <a:endParaRPr/>
                    </a:p>
                    <a:p>
                      <a:pPr indent="0" lvl="0" marL="0" marR="0" rtl="0" algn="l">
                        <a:lnSpc>
                          <a:spcPct val="107000"/>
                        </a:lnSpc>
                        <a:spcBef>
                          <a:spcPts val="0"/>
                        </a:spcBef>
                        <a:spcAft>
                          <a:spcPts val="0"/>
                        </a:spcAft>
                        <a:buNone/>
                      </a:pPr>
                      <a:r>
                        <a:rPr lang="en-GB" sz="800" u="none" cap="none" strike="noStrike">
                          <a:latin typeface="Twentieth Century"/>
                          <a:ea typeface="Twentieth Century"/>
                          <a:cs typeface="Twentieth Century"/>
                          <a:sym typeface="Twentieth Century"/>
                        </a:rPr>
                        <a:t>Found in: beef, packed foods, dairy and eggs</a:t>
                      </a:r>
                      <a:endParaRPr sz="800" u="none" cap="none" strike="noStrike">
                        <a:latin typeface="Twentieth Century"/>
                        <a:ea typeface="Twentieth Century"/>
                        <a:cs typeface="Twentieth Century"/>
                        <a:sym typeface="Twentieth Century"/>
                      </a:endParaRPr>
                    </a:p>
                  </a:txBody>
                  <a:tcPr marT="0" marB="0" marR="61100" marL="61100">
                    <a:solidFill>
                      <a:schemeClr val="lt1"/>
                    </a:solidFill>
                  </a:tcPr>
                </a:tc>
                <a:tc>
                  <a:txBody>
                    <a:bodyPr/>
                    <a:lstStyle/>
                    <a:p>
                      <a:pPr indent="0" lvl="0" marL="0" marR="0" rtl="0" algn="l">
                        <a:lnSpc>
                          <a:spcPct val="107000"/>
                        </a:lnSpc>
                        <a:spcBef>
                          <a:spcPts val="0"/>
                        </a:spcBef>
                        <a:spcAft>
                          <a:spcPts val="0"/>
                        </a:spcAft>
                        <a:buNone/>
                      </a:pPr>
                      <a:r>
                        <a:rPr b="1" lang="en-GB" sz="800" u="none" cap="none" strike="noStrike">
                          <a:latin typeface="Twentieth Century"/>
                          <a:ea typeface="Twentieth Century"/>
                          <a:cs typeface="Twentieth Century"/>
                          <a:sym typeface="Twentieth Century"/>
                        </a:rPr>
                        <a:t>Staphylococcus aureus</a:t>
                      </a:r>
                      <a:endParaRPr/>
                    </a:p>
                    <a:p>
                      <a:pPr indent="0" lvl="0" marL="0" marR="0" rtl="0" algn="l">
                        <a:lnSpc>
                          <a:spcPct val="107000"/>
                        </a:lnSpc>
                        <a:spcBef>
                          <a:spcPts val="0"/>
                        </a:spcBef>
                        <a:spcAft>
                          <a:spcPts val="0"/>
                        </a:spcAft>
                        <a:buNone/>
                      </a:pPr>
                      <a:r>
                        <a:rPr lang="en-GB" sz="800" u="none" cap="none" strike="noStrike">
                          <a:latin typeface="Twentieth Century"/>
                          <a:ea typeface="Twentieth Century"/>
                          <a:cs typeface="Twentieth Century"/>
                          <a:sym typeface="Twentieth Century"/>
                        </a:rPr>
                        <a:t>Found in: cooked meats, cheese, dairy, skin</a:t>
                      </a:r>
                      <a:endParaRPr sz="800" u="none" cap="none" strike="noStrike">
                        <a:latin typeface="Twentieth Century"/>
                        <a:ea typeface="Twentieth Century"/>
                        <a:cs typeface="Twentieth Century"/>
                        <a:sym typeface="Twentieth Century"/>
                      </a:endParaRPr>
                    </a:p>
                  </a:txBody>
                  <a:tcPr marT="0" marB="0" marR="61100" marL="61100">
                    <a:solidFill>
                      <a:schemeClr val="lt1"/>
                    </a:solidFill>
                  </a:tcPr>
                </a:tc>
              </a:tr>
            </a:tbl>
          </a:graphicData>
        </a:graphic>
      </p:graphicFrame>
      <p:grpSp>
        <p:nvGrpSpPr>
          <p:cNvPr id="135" name="Google Shape;135;p1"/>
          <p:cNvGrpSpPr/>
          <p:nvPr/>
        </p:nvGrpSpPr>
        <p:grpSpPr>
          <a:xfrm>
            <a:off x="136228" y="4179976"/>
            <a:ext cx="3400938" cy="1017616"/>
            <a:chOff x="136228" y="4179976"/>
            <a:chExt cx="3400938" cy="1017616"/>
          </a:xfrm>
        </p:grpSpPr>
        <p:sp>
          <p:nvSpPr>
            <p:cNvPr id="136" name="Google Shape;136;p1"/>
            <p:cNvSpPr/>
            <p:nvPr/>
          </p:nvSpPr>
          <p:spPr>
            <a:xfrm rot="-5400000">
              <a:off x="3164981" y="4208704"/>
              <a:ext cx="47320" cy="493777"/>
            </a:xfrm>
            <a:prstGeom prst="rect">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sp>
          <p:nvSpPr>
            <p:cNvPr id="137" name="Google Shape;137;p1"/>
            <p:cNvSpPr/>
            <p:nvPr/>
          </p:nvSpPr>
          <p:spPr>
            <a:xfrm flipH="1">
              <a:off x="3333966" y="4353555"/>
              <a:ext cx="203200" cy="194945"/>
            </a:xfrm>
            <a:prstGeom prst="ellipse">
              <a:avLst/>
            </a:prstGeom>
            <a:solidFill>
              <a:srgbClr val="002060"/>
            </a:solidFill>
            <a:ln cap="flat" cmpd="sng" w="12700">
              <a:solidFill>
                <a:srgbClr val="00206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Calibri"/>
                <a:ea typeface="Calibri"/>
                <a:cs typeface="Calibri"/>
                <a:sym typeface="Calibri"/>
              </a:endParaRPr>
            </a:p>
          </p:txBody>
        </p:sp>
        <p:sp>
          <p:nvSpPr>
            <p:cNvPr id="138" name="Google Shape;138;p1"/>
            <p:cNvSpPr/>
            <p:nvPr/>
          </p:nvSpPr>
          <p:spPr>
            <a:xfrm>
              <a:off x="136228" y="4179976"/>
              <a:ext cx="3030081" cy="1017616"/>
            </a:xfrm>
            <a:prstGeom prst="roundRect">
              <a:avLst>
                <a:gd fmla="val 4759" name="adj"/>
              </a:avLst>
            </a:prstGeom>
            <a:solidFill>
              <a:schemeClr val="lt1"/>
            </a:solidFill>
            <a:ln cap="flat" cmpd="sng" w="12700">
              <a:solidFill>
                <a:srgbClr val="00206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spcBef>
                  <a:spcPts val="0"/>
                </a:spcBef>
                <a:spcAft>
                  <a:spcPts val="0"/>
                </a:spcAft>
                <a:buNone/>
              </a:pPr>
              <a:r>
                <a:rPr lang="en-GB" sz="975">
                  <a:solidFill>
                    <a:srgbClr val="000000"/>
                  </a:solidFill>
                  <a:latin typeface="Twentieth Century"/>
                  <a:ea typeface="Twentieth Century"/>
                  <a:cs typeface="Twentieth Century"/>
                  <a:sym typeface="Twentieth Century"/>
                </a:rPr>
                <a:t>The Food Safety Act 1990 and the Food Hygiene Regulations – both of which hold food handlers and owners accountable for the safety of the food they prepare and serve to customers. The Food Labelling Regulations outlines what information must legally be provided on all food packaging.</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2021-01-07T08:41:36Z</dcterms:created>
  <dc:creator>Law, Emily</dc:creator>
</cp:coreProperties>
</file>