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692000" cx="7560000"/>
  <p:notesSz cx="7560000" cy="10692000"/>
  <p:embeddedFontLst>
    <p:embeddedFont>
      <p:font typeface="Roboto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5E02522-AE9B-4A8D-B598-4464DA7E758C}">
  <a:tblStyle styleId="{15E02522-AE9B-4A8D-B598-4464DA7E75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15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0acfdec3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0acfdec3a1_1_0:notes"/>
          <p:cNvSpPr/>
          <p:nvPr>
            <p:ph idx="2" type="sldImg"/>
          </p:nvPr>
        </p:nvSpPr>
        <p:spPr>
          <a:xfrm>
            <a:off x="2216997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567000" y="1749826"/>
            <a:ext cx="6426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/>
            </a:lvl2pPr>
            <a:lvl3pPr lvl="2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3pPr>
            <a:lvl4pPr lvl="3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lvl="4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lvl="5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7pPr>
            <a:lvl8pPr lvl="7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8pPr>
            <a:lvl9pPr lvl="8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515813" y="2665578"/>
            <a:ext cx="6520500" cy="4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515813" y="7155228"/>
            <a:ext cx="6520500" cy="23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300"/>
              <a:buNone/>
              <a:defRPr sz="23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20734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520736" y="2621025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520736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3827251" y="2621025"/>
            <a:ext cx="32142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3827251" y="3905550"/>
            <a:ext cx="32142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635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2pPr>
            <a:lvl3pPr indent="-4064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indent="-3746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4pPr>
            <a:lvl5pPr indent="-3746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5pPr>
            <a:lvl6pPr indent="-3746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6pPr>
            <a:lvl7pPr indent="-3746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7pPr>
            <a:lvl8pPr indent="-3746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8pPr>
            <a:lvl9pPr indent="-3746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b="0" i="0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465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-146412" y="195213"/>
            <a:ext cx="78528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10 Term 1 Art Textiles - Floral Decay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85" name="Google Shape;85;p13"/>
          <p:cNvGraphicFramePr/>
          <p:nvPr/>
        </p:nvGraphicFramePr>
        <p:xfrm>
          <a:off x="143934" y="18430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{15E02522-AE9B-4A8D-B598-4464DA7E758C}</a:tableStyleId>
              </a:tblPr>
              <a:tblGrid>
                <a:gridCol w="820925"/>
                <a:gridCol w="2462125"/>
                <a:gridCol w="2604075"/>
                <a:gridCol w="1385000"/>
              </a:tblGrid>
              <a:tr h="4529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Feedback</a:t>
                      </a:r>
                      <a:endParaRPr b="1" sz="16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1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1-2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explore the theme of </a:t>
                      </a:r>
                      <a:r>
                        <a:rPr i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Floral Decay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through observational drawing.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created detailed observational studies of decaying flowers, showing texture, tone, and form.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4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3-4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can record primary source photographs of fresh flowers decaying over time.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taken clear photographs at different stages of decay and presented them in a timeline to show change.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636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5-6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experiment with mark-making techniques to represent texture.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explore colour theory linked to </a:t>
                      </a:r>
                      <a:r>
                        <a:rPr i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Floral Decay.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used a variety of tools and media to show roughness, fragility, and layered textures of decay.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experimented with a range of muted, contrasting, or blended palettes to reflect fading and decomposition.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58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7-8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develop skills in fabric manipulation techniques.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apply stitch to create texture and detail.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produced samples using techniques such as fraying, layering, cutting, and distressing fabric.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1F1F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used hand and/or machine embroidery to add expressive qualities that reflect the theme of decay.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2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9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research and respond to textile and fine artists inspired by nature and decay.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My sketchbook includes artist studies with analysis and a personal response that links to my theme.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1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10-13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record my process clearly in my sketchbook.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design and produce a final textile outcome that communicates </a:t>
                      </a:r>
                      <a:r>
                        <a:rPr i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Floral Decay.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9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My sketchbook includes photographs, annotations, and reflections showing how I developed ideas and techniques.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t/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My final work shows confident use of textile techniques, creative expression, and a clear link to </a:t>
                      </a:r>
                      <a:r>
                        <a:rPr i="1"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Floral Decay.</a:t>
                      </a:r>
                      <a:endParaRPr sz="9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6" name="Google Shape;86;p13"/>
          <p:cNvSpPr/>
          <p:nvPr/>
        </p:nvSpPr>
        <p:spPr>
          <a:xfrm>
            <a:off x="6116425" y="801413"/>
            <a:ext cx="759600" cy="468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Google Shape;87;p13"/>
          <p:cNvGrpSpPr/>
          <p:nvPr/>
        </p:nvGrpSpPr>
        <p:grpSpPr>
          <a:xfrm>
            <a:off x="1221250" y="1232025"/>
            <a:ext cx="6178700" cy="1286538"/>
            <a:chOff x="1237375" y="5553075"/>
            <a:chExt cx="6178700" cy="1286538"/>
          </a:xfrm>
        </p:grpSpPr>
        <p:grpSp>
          <p:nvGrpSpPr>
            <p:cNvPr id="88" name="Google Shape;88;p13"/>
            <p:cNvGrpSpPr/>
            <p:nvPr/>
          </p:nvGrpSpPr>
          <p:grpSpPr>
            <a:xfrm>
              <a:off x="5599575" y="5553075"/>
              <a:ext cx="1816500" cy="894750"/>
              <a:chOff x="5599575" y="5553075"/>
              <a:chExt cx="1816500" cy="894750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5599575" y="5675925"/>
                <a:ext cx="154500" cy="1545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 txBox="1"/>
              <p:nvPr/>
            </p:nvSpPr>
            <p:spPr>
              <a:xfrm>
                <a:off x="5754075" y="5553075"/>
                <a:ext cx="16620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700">
                    <a:latin typeface="Comfortaa"/>
                    <a:ea typeface="Comfortaa"/>
                    <a:cs typeface="Comfortaa"/>
                    <a:sym typeface="Comfortaa"/>
                  </a:rPr>
                  <a:t>This work is better than your best work so far.</a:t>
                </a:r>
                <a:endParaRPr sz="700">
                  <a:latin typeface="Comfortaa"/>
                  <a:ea typeface="Comfortaa"/>
                  <a:cs typeface="Comfortaa"/>
                  <a:sym typeface="Comfortaa"/>
                </a:endParaRPr>
              </a:p>
            </p:txBody>
          </p:sp>
          <p:sp>
            <p:nvSpPr>
              <p:cNvPr id="91" name="Google Shape;91;p13"/>
              <p:cNvSpPr/>
              <p:nvPr/>
            </p:nvSpPr>
            <p:spPr>
              <a:xfrm>
                <a:off x="5599575" y="6031275"/>
                <a:ext cx="154500" cy="15450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 txBox="1"/>
              <p:nvPr/>
            </p:nvSpPr>
            <p:spPr>
              <a:xfrm>
                <a:off x="5754075" y="5832225"/>
                <a:ext cx="16620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700">
                    <a:latin typeface="Comfortaa"/>
                    <a:ea typeface="Comfortaa"/>
                    <a:cs typeface="Comfortaa"/>
                    <a:sym typeface="Comfortaa"/>
                  </a:rPr>
                  <a:t>This work may be as good as your best work - but your teacher thinks there is still room to grow.</a:t>
                </a:r>
                <a:endParaRPr sz="700">
                  <a:latin typeface="Comfortaa"/>
                  <a:ea typeface="Comfortaa"/>
                  <a:cs typeface="Comfortaa"/>
                  <a:sym typeface="Comfortaa"/>
                </a:endParaRPr>
              </a:p>
            </p:txBody>
          </p:sp>
        </p:grpSp>
        <p:sp>
          <p:nvSpPr>
            <p:cNvPr id="93" name="Google Shape;93;p13"/>
            <p:cNvSpPr txBox="1"/>
            <p:nvPr/>
          </p:nvSpPr>
          <p:spPr>
            <a:xfrm>
              <a:off x="1237375" y="5577513"/>
              <a:ext cx="4292100" cy="126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1. Live Marking</a:t>
              </a:r>
              <a:endParaRPr b="1" sz="8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Teachers highlight achievements and areas for further growth.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2. Learner Response</a:t>
              </a:r>
              <a:endParaRPr b="1" sz="8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Where you get an amber record the steps you must take from verbal feedback to make your work better than your best work so far.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3. Review Improvements</a:t>
              </a:r>
              <a:r>
                <a:rPr b="1" lang="en-GB" sz="900"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endParaRPr b="1" sz="9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Teachers highlight in green where you have responded to your action steps making your work better than your previous best.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4" name="Google Shape;9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848" y="1175838"/>
            <a:ext cx="1023300" cy="1007100"/>
          </a:xfrm>
          <a:prstGeom prst="ellipse">
            <a:avLst/>
          </a:prstGeom>
          <a:noFill/>
          <a:ln>
            <a:noFill/>
          </a:ln>
        </p:spPr>
      </p:pic>
      <p:graphicFrame>
        <p:nvGraphicFramePr>
          <p:cNvPr id="95" name="Google Shape;95;p13"/>
          <p:cNvGraphicFramePr/>
          <p:nvPr/>
        </p:nvGraphicFramePr>
        <p:xfrm>
          <a:off x="494475" y="6632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{15E02522-AE9B-4A8D-B598-4464DA7E758C}</a:tableStyleId>
              </a:tblPr>
              <a:tblGrid>
                <a:gridCol w="3285525"/>
                <a:gridCol w="3285525"/>
              </a:tblGrid>
              <a:tr h="6955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NAME ___________________________________ </a:t>
                      </a:r>
                      <a:endParaRPr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FORM </a:t>
                      </a:r>
                      <a:r>
                        <a:rPr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_____</a:t>
                      </a: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                          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KS4 Target Band</a:t>
                      </a:r>
                      <a:endParaRPr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129300" marB="129300" marR="64650" marL="64650" anchor="b">
                    <a:lnL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3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97" name="Google Shape;97;p13"/>
          <p:cNvSpPr txBox="1"/>
          <p:nvPr/>
        </p:nvSpPr>
        <p:spPr>
          <a:xfrm>
            <a:off x="-5786725" y="38136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98" name="Google Shape;98;p13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