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9906000" cx="6858000"/>
  <p:notesSz cx="6797675" cy="9926625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ib+SxS30qroWZcGlEk1PN5ohEQ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701DBC1-7E3E-4F72-9E16-39C930B8386E}">
  <a:tblStyle styleId="{6701DBC1-7E3E-4F72-9E16-39C930B8386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  <a:tblStyle styleId="{57239F00-1F9F-47FD-8E2D-61030E1DDAC9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5B9BD5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5B9BD5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5B9BD5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5B9BD5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3" Type="http://customschemas.google.com/relationships/presentationmetadata" Target="metadata"/><Relationship Id="rId12" Type="http://schemas.openxmlformats.org/officeDocument/2006/relationships/font" Target="fonts/CenturyGothic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7ef3326bf7_0_20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" name="Google Shape;103;g37ef3326bf7_0_20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ef3326bf7_0_35:notes"/>
          <p:cNvSpPr txBox="1"/>
          <p:nvPr>
            <p:ph idx="1" type="body"/>
          </p:nvPr>
        </p:nvSpPr>
        <p:spPr>
          <a:xfrm>
            <a:off x="679750" y="4715125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3" name="Google Shape;123;g37ef3326bf7_0_35:notes"/>
          <p:cNvSpPr/>
          <p:nvPr>
            <p:ph idx="2" type="sldImg"/>
          </p:nvPr>
        </p:nvSpPr>
        <p:spPr>
          <a:xfrm>
            <a:off x="2111375" y="744538"/>
            <a:ext cx="25764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" type="subTitle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" type="body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2" type="body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10"/>
          <p:cNvSpPr txBox="1"/>
          <p:nvPr>
            <p:ph idx="4" type="body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10" Type="http://schemas.openxmlformats.org/officeDocument/2006/relationships/image" Target="../media/image13.png"/><Relationship Id="rId9" Type="http://schemas.openxmlformats.org/officeDocument/2006/relationships/image" Target="../media/image17.png"/><Relationship Id="rId5" Type="http://schemas.openxmlformats.org/officeDocument/2006/relationships/image" Target="../media/image8.png"/><Relationship Id="rId6" Type="http://schemas.openxmlformats.org/officeDocument/2006/relationships/image" Target="../media/image3.png"/><Relationship Id="rId7" Type="http://schemas.openxmlformats.org/officeDocument/2006/relationships/image" Target="../media/image10.png"/><Relationship Id="rId8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6.png"/><Relationship Id="rId7" Type="http://schemas.openxmlformats.org/officeDocument/2006/relationships/image" Target="../media/image18.png"/><Relationship Id="rId8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10" Type="http://schemas.openxmlformats.org/officeDocument/2006/relationships/image" Target="../media/image19.png"/><Relationship Id="rId9" Type="http://schemas.openxmlformats.org/officeDocument/2006/relationships/image" Target="../media/image12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14.png"/><Relationship Id="rId8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" name="Google Shape;85;p2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" name="Google Shape;86;p2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1 - Number Skills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                       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1 - 2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7" name="Google Shape;87;p2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{6701DBC1-7E3E-4F72-9E16-39C930B8386E}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8" name="Google Shape;88;p2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{6701DBC1-7E3E-4F72-9E16-39C930B8386E}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U478 - Decimals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M108 - Prime Factorisation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U298 - Rounding Decimals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89" name="Google Shape;8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0" name="Google Shape;9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91" name="Google Shape;91;p2"/>
          <p:cNvGraphicFramePr/>
          <p:nvPr/>
        </p:nvGraphicFramePr>
        <p:xfrm>
          <a:off x="193049" y="57721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{6701DBC1-7E3E-4F72-9E16-39C930B8386E}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Complete calculations including using decimals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Identify primes, factors and multiples and write a number as a product of its prime factors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Round numbers to an appropriate degree of accuracy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92" name="Google Shape;92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57723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93" name="Google Shape;93;p2"/>
          <p:cNvPicPr preferRelativeResize="0"/>
          <p:nvPr/>
        </p:nvPicPr>
        <p:blipFill rotWithShape="1">
          <a:blip r:embed="rId5">
            <a:alphaModFix/>
          </a:blip>
          <a:srcRect b="0" l="0" r="0" t="15247"/>
          <a:stretch/>
        </p:blipFill>
        <p:spPr>
          <a:xfrm rot="1206663">
            <a:off x="702950" y="6375509"/>
            <a:ext cx="2521402" cy="131175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4" name="Google Shape;94;p2"/>
          <p:cNvGraphicFramePr/>
          <p:nvPr/>
        </p:nvGraphicFramePr>
        <p:xfrm>
          <a:off x="3468547" y="736851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{57239F00-1F9F-47FD-8E2D-61030E1DDAC9}</a:tableStyleId>
              </a:tblPr>
              <a:tblGrid>
                <a:gridCol w="3236575"/>
              </a:tblGrid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986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Statisticians -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numbers to analyse and interpret data. Understanding factors and multiples helps them organise data and find patterns.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Cryptographers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- Use prime numbers to create secure codes for protecting information online. They rely on the difficulty of breaking down large prime numbers to keep data safe.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47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Music</a:t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Music involves patterns, rhythm, and intervals that relate to factors and multiples. 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5" name="Google Shape;95;p2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{57239F00-1F9F-47FD-8E2D-61030E1DDAC9}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Prime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prime number is a number that can only be divided by 1 and itself. A prime number always has exactly two factors.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Factor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factor of a number divides it  exactly without leaving a remainder. For example, 3 is a factor of 12 because 12 ÷ 3 = 4 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Multiple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multiple of a number is the result of multiplying that number by an integer (whole number). For example, 10 is a multiple of 5 as 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 x 2 = 10 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6" name="Google Shape;96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7" name="Google Shape;97;p2"/>
          <p:cNvPicPr preferRelativeResize="0"/>
          <p:nvPr/>
        </p:nvPicPr>
        <p:blipFill rotWithShape="1">
          <a:blip r:embed="rId7">
            <a:alphaModFix/>
          </a:blip>
          <a:srcRect b="0" l="26850" r="0" t="0"/>
          <a:stretch/>
        </p:blipFill>
        <p:spPr>
          <a:xfrm>
            <a:off x="573585" y="7084035"/>
            <a:ext cx="2322325" cy="253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84725" y="3129050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815663" y="3129038"/>
            <a:ext cx="1260001" cy="126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46625" y="3129050"/>
            <a:ext cx="1260001" cy="126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7ef3326bf7_0_20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6" name="Google Shape;106;g37ef3326bf7_0_20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7" name="Google Shape;107;g37ef3326bf7_0_20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2 - Fractions, Decimals and Percentages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3 - 6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08" name="Google Shape;108;g37ef3326bf7_0_20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{6701DBC1-7E3E-4F72-9E16-39C930B8386E}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5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6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9" name="Google Shape;109;g37ef3326bf7_0_20"/>
          <p:cNvGraphicFramePr/>
          <p:nvPr/>
        </p:nvGraphicFramePr>
        <p:xfrm>
          <a:off x="990038" y="26864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{6701DBC1-7E3E-4F72-9E16-39C930B8386E}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U736 - Adding and Subtracting Fractions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U888 - Converting Between FDP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U554 - Percentages of Amounts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0" name="Google Shape;110;g37ef3326bf7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413" y="2686482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1" name="Google Shape;111;g37ef3326bf7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12" name="Google Shape;112;g37ef3326bf7_0_20"/>
          <p:cNvGraphicFramePr/>
          <p:nvPr/>
        </p:nvGraphicFramePr>
        <p:xfrm>
          <a:off x="193049" y="57721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{6701DBC1-7E3E-4F72-9E16-39C930B8386E}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the four operations with fractions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Convert between fractions, decimals and percentages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Use percentages to find quantities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13" name="Google Shape;113;g37ef3326bf7_0_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267" y="577231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14" name="Google Shape;114;g37ef3326bf7_0_20"/>
          <p:cNvGraphicFramePr/>
          <p:nvPr/>
        </p:nvGraphicFramePr>
        <p:xfrm>
          <a:off x="3468547" y="736851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{57239F00-1F9F-47FD-8E2D-61030E1DDAC9}</a:tableStyleId>
              </a:tblPr>
              <a:tblGrid>
                <a:gridCol w="3236575"/>
              </a:tblGrid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986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Accountant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– Uses fractions, decimals, and percentages daily when calculating tax, profit, and budgets.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Retail Manager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– Applies percentages to work out discounts, sales prices, and profit margins.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47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Business Studies / Economics –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Percentages and decimals are essential for understanding profit, loss, interest rates, and discounts.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5" name="Google Shape;115;g37ef3326bf7_0_20"/>
          <p:cNvGraphicFramePr/>
          <p:nvPr/>
        </p:nvGraphicFramePr>
        <p:xfrm>
          <a:off x="3468539" y="48041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{57239F00-1F9F-47FD-8E2D-61030E1DDAC9}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Fraction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number that shows part of a whole, written with a numerator (top) and denominator (bottom).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Decimal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way of writing numbers using a point to separate whole numbers from parts of a whole.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Percentage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fraction out of 100, shown with the symbol %.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6" name="Google Shape;116;g37ef3326bf7_0_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804155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7" name="Google Shape;117;g37ef3326bf7_0_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1425" y="6528850"/>
            <a:ext cx="2968350" cy="296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37ef3326bf7_0_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91600" y="32488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37ef3326bf7_0_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835013" y="32488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37ef3326bf7_0_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478450" y="3248875"/>
            <a:ext cx="1188000" cy="11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7ef3326bf7_0_35"/>
          <p:cNvSpPr/>
          <p:nvPr/>
        </p:nvSpPr>
        <p:spPr>
          <a:xfrm>
            <a:off x="99725" y="209400"/>
            <a:ext cx="6679500" cy="9487200"/>
          </a:xfrm>
          <a:prstGeom prst="rect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1"/>
              <a:buFont typeface="Arial"/>
              <a:buNone/>
            </a:pPr>
            <a:r>
              <a:t/>
            </a:r>
            <a:endParaRPr b="0" i="0" sz="18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6" name="Google Shape;126;g37ef3326bf7_0_35"/>
          <p:cNvSpPr/>
          <p:nvPr/>
        </p:nvSpPr>
        <p:spPr>
          <a:xfrm>
            <a:off x="94325" y="90700"/>
            <a:ext cx="6690300" cy="292500"/>
          </a:xfrm>
          <a:prstGeom prst="rect">
            <a:avLst/>
          </a:prstGeom>
          <a:solidFill>
            <a:srgbClr val="073763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Unit of Work: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3 - Indices and Standard Form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                    </a:t>
            </a:r>
            <a:r>
              <a:rPr b="0" i="0" lang="en-GB" sz="1400" u="sng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Weeks:</a:t>
            </a:r>
            <a:r>
              <a:rPr b="0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7 </a:t>
            </a:r>
            <a:r>
              <a:rPr b="1" i="0" lang="en-GB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→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HT2</a:t>
            </a:r>
            <a:endParaRPr b="1" i="0" sz="14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27" name="Google Shape;127;g37ef3326bf7_0_35"/>
          <p:cNvGraphicFramePr/>
          <p:nvPr/>
        </p:nvGraphicFramePr>
        <p:xfrm>
          <a:off x="198206" y="49159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{6701DBC1-7E3E-4F72-9E16-39C930B8386E}</a:tableStyleId>
              </a:tblPr>
              <a:tblGrid>
                <a:gridCol w="1171600"/>
                <a:gridCol w="2003200"/>
              </a:tblGrid>
              <a:tr h="2630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Homework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i="0"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Week </a:t>
                      </a: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</a:t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i="0"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8" name="Google Shape;128;g37ef3326bf7_0_35"/>
          <p:cNvGraphicFramePr/>
          <p:nvPr/>
        </p:nvGraphicFramePr>
        <p:xfrm>
          <a:off x="990013" y="244649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{6701DBC1-7E3E-4F72-9E16-39C930B8386E}</a:tableStyleId>
              </a:tblPr>
              <a:tblGrid>
                <a:gridCol w="1625975"/>
                <a:gridCol w="1625975"/>
                <a:gridCol w="1625975"/>
              </a:tblGrid>
              <a:tr h="2588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0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Support Your Learning – Sparx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  <a:tc hMerge="1"/>
              </a:tr>
              <a:tr h="1566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U235 - Laws of Indices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U330 - Standard Form with Positive Indices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U534 - Standard Form with Negative Indices</a:t>
                      </a:r>
                      <a:endParaRPr i="0" sz="9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29" name="Google Shape;129;g37ef3326bf7_0_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013" y="2446507"/>
            <a:ext cx="338449" cy="2782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0" name="Google Shape;130;g37ef3326bf7_0_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457" y="4923838"/>
            <a:ext cx="338450" cy="2731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aphicFrame>
        <p:nvGraphicFramePr>
          <p:cNvPr id="131" name="Google Shape;131;g37ef3326bf7_0_35"/>
          <p:cNvGraphicFramePr/>
          <p:nvPr/>
        </p:nvGraphicFramePr>
        <p:xfrm>
          <a:off x="176387" y="72684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{6701DBC1-7E3E-4F72-9E16-39C930B8386E}</a:tableStyleId>
              </a:tblPr>
              <a:tblGrid>
                <a:gridCol w="4974925"/>
                <a:gridCol w="765150"/>
                <a:gridCol w="765150"/>
              </a:tblGrid>
              <a:tr h="259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        Pupils will be able to…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WWW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EBI</a:t>
                      </a:r>
                      <a:endParaRPr sz="11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Apply index laws to numerical and algebraic expressions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Convert between ordinary form and standard form</a:t>
                      </a:r>
                      <a:endParaRPr sz="1100" u="none" cap="none" strike="noStrike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32" name="Google Shape;132;g37ef3326bf7_0_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6367" y="726856"/>
            <a:ext cx="309507" cy="25981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graphicFrame>
        <p:nvGraphicFramePr>
          <p:cNvPr id="133" name="Google Shape;133;g37ef3326bf7_0_35"/>
          <p:cNvGraphicFramePr/>
          <p:nvPr/>
        </p:nvGraphicFramePr>
        <p:xfrm>
          <a:off x="3468547" y="727843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{57239F00-1F9F-47FD-8E2D-61030E1DDAC9}</a:tableStyleId>
              </a:tblPr>
              <a:tblGrid>
                <a:gridCol w="3236575"/>
              </a:tblGrid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Career Links to Unit</a:t>
                      </a:r>
                      <a:endParaRPr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986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Scientist (e.g. Physicist, Chemist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) – Uses standard form to work with huge or tiny numbers like distances in space or sizes of atoms.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Engineer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– Applies indices and standard form in formulas, measurements, and calculations involving electricity, structures, and materials.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Cross </a:t>
                      </a: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Curricular</a:t>
                      </a:r>
                      <a:r>
                        <a:rPr b="1" i="0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Links </a:t>
                      </a:r>
                      <a:endParaRPr sz="16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</a:tr>
              <a:tr h="47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Science – </a:t>
                      </a: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Standard form is used in chemistry and physics for measurements such as the speed of light or atomic mass.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4" name="Google Shape;134;g37ef3326bf7_0_35"/>
          <p:cNvGraphicFramePr/>
          <p:nvPr/>
        </p:nvGraphicFramePr>
        <p:xfrm>
          <a:off x="3468539" y="462703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{57239F00-1F9F-47FD-8E2D-61030E1DDAC9}</a:tableStyleId>
              </a:tblPr>
              <a:tblGrid>
                <a:gridCol w="997550"/>
                <a:gridCol w="2239025"/>
              </a:tblGrid>
              <a:tr h="2102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Key Words</a:t>
                      </a:r>
                      <a:endParaRPr b="1" sz="1100" u="none" cap="none" strike="noStrike">
                        <a:solidFill>
                          <a:srgbClr val="00000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 hMerge="1"/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Index (Indices)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small number written above another number showing how many times it is multiplied by itself.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Power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Another word for index; shows repeated multiplication.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09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Standard Form</a:t>
                      </a:r>
                      <a:endParaRPr b="1"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50"/>
                        <a:buFont typeface="Arial"/>
                        <a:buNone/>
                      </a:pPr>
                      <a:r>
                        <a:rPr lang="en-GB" sz="9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way of writing very large or very small numbers using powers of 10</a:t>
                      </a:r>
                      <a:endParaRPr sz="9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35" name="Google Shape;135;g37ef3326bf7_0_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68547" y="4627030"/>
            <a:ext cx="339592" cy="27448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6" name="Google Shape;136;g37ef3326bf7_0_35"/>
          <p:cNvPicPr preferRelativeResize="0"/>
          <p:nvPr/>
        </p:nvPicPr>
        <p:blipFill rotWithShape="1">
          <a:blip r:embed="rId6">
            <a:alphaModFix/>
          </a:blip>
          <a:srcRect b="6191" l="0" r="0" t="0"/>
          <a:stretch/>
        </p:blipFill>
        <p:spPr>
          <a:xfrm>
            <a:off x="409114" y="7878512"/>
            <a:ext cx="1500248" cy="14073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137" name="Google Shape;137;g37ef3326bf7_0_35"/>
          <p:cNvSpPr/>
          <p:nvPr/>
        </p:nvSpPr>
        <p:spPr>
          <a:xfrm>
            <a:off x="105258" y="9551078"/>
            <a:ext cx="6679500" cy="167700"/>
          </a:xfrm>
          <a:prstGeom prst="rect">
            <a:avLst/>
          </a:prstGeom>
          <a:solidFill>
            <a:srgbClr val="073763"/>
          </a:solidFill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50" lIns="68550" spcFirstLastPara="1" rIns="68550" wrap="square" tIns="342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1"/>
              <a:buFont typeface="Arial"/>
              <a:buNone/>
            </a:pPr>
            <a:r>
              <a:rPr b="1" i="0" lang="en-GB" sz="1001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 Together; Succeed Together</a:t>
            </a:r>
            <a:endParaRPr b="0" i="0" sz="1001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38" name="Google Shape;138;g37ef3326bf7_0_3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328450" y="5978075"/>
            <a:ext cx="1922268" cy="1559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g37ef3326bf7_0_3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91600" y="30384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37ef3326bf7_0_3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834988" y="3038475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37ef3326bf7_0_3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78400" y="3038475"/>
            <a:ext cx="1188000" cy="11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