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9906000" cx="6858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il6PBv6mrCW75HQHjWGpVXLUGuN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39963" y="1241425"/>
            <a:ext cx="23177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2239963" y="1241425"/>
            <a:ext cx="23177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286367" y="2822135"/>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1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1449696" y="3985464"/>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1550679" y="2549570"/>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1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467916" y="2469624"/>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467916" y="6629226"/>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6" name="Google Shape;36;p6"/>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7" name="Google Shape;37;p6"/>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72381"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72381"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3" name="Google Shape;43;p7"/>
          <p:cNvSpPr txBox="1"/>
          <p:nvPr>
            <p:ph idx="2" type="body"/>
          </p:nvPr>
        </p:nvSpPr>
        <p:spPr>
          <a:xfrm>
            <a:off x="472381"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4" name="Google Shape;44;p7"/>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5" name="Google Shape;45;p7"/>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7"/>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2915543" y="1426283"/>
            <a:ext cx="3471863" cy="7039681"/>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10"/>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10"/>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2915543" y="1426283"/>
            <a:ext cx="3471863" cy="7039681"/>
          </a:xfrm>
          <a:prstGeom prst="rect">
            <a:avLst/>
          </a:prstGeom>
          <a:noFill/>
          <a:ln>
            <a:noFill/>
          </a:ln>
        </p:spPr>
      </p:sp>
      <p:sp>
        <p:nvSpPr>
          <p:cNvPr id="68" name="Google Shape;68;p11"/>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11"/>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rot="-5400000">
            <a:off x="3157333" y="6961433"/>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000" u="none" cap="none" strike="noStrike">
              <a:solidFill>
                <a:schemeClr val="lt1"/>
              </a:solidFill>
              <a:latin typeface="Calibri"/>
              <a:ea typeface="Calibri"/>
              <a:cs typeface="Calibri"/>
              <a:sym typeface="Calibri"/>
            </a:endParaRPr>
          </a:p>
        </p:txBody>
      </p:sp>
      <p:sp>
        <p:nvSpPr>
          <p:cNvPr id="90" name="Google Shape;90;p1"/>
          <p:cNvSpPr/>
          <p:nvPr/>
        </p:nvSpPr>
        <p:spPr>
          <a:xfrm flipH="1">
            <a:off x="3325481" y="7109737"/>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000" u="none" cap="none" strike="noStrike">
              <a:solidFill>
                <a:schemeClr val="lt1"/>
              </a:solidFill>
              <a:latin typeface="Calibri"/>
              <a:ea typeface="Calibri"/>
              <a:cs typeface="Calibri"/>
              <a:sym typeface="Calibri"/>
            </a:endParaRPr>
          </a:p>
        </p:txBody>
      </p:sp>
      <p:sp>
        <p:nvSpPr>
          <p:cNvPr id="91" name="Google Shape;91;p1"/>
          <p:cNvSpPr/>
          <p:nvPr/>
        </p:nvSpPr>
        <p:spPr>
          <a:xfrm>
            <a:off x="3407677" y="470661"/>
            <a:ext cx="45719" cy="9080844"/>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000" u="none" cap="none" strike="noStrike">
              <a:solidFill>
                <a:schemeClr val="lt1"/>
              </a:solidFill>
              <a:latin typeface="Calibri"/>
              <a:ea typeface="Calibri"/>
              <a:cs typeface="Calibri"/>
              <a:sym typeface="Calibri"/>
            </a:endParaRPr>
          </a:p>
        </p:txBody>
      </p:sp>
      <p:grpSp>
        <p:nvGrpSpPr>
          <p:cNvPr id="92" name="Google Shape;92;p1"/>
          <p:cNvGrpSpPr/>
          <p:nvPr/>
        </p:nvGrpSpPr>
        <p:grpSpPr>
          <a:xfrm>
            <a:off x="198120" y="109766"/>
            <a:ext cx="6599122" cy="469013"/>
            <a:chOff x="-944782" y="-533363"/>
            <a:chExt cx="6253472" cy="537946"/>
          </a:xfrm>
        </p:grpSpPr>
        <p:sp>
          <p:nvSpPr>
            <p:cNvPr id="93" name="Google Shape;93;p1"/>
            <p:cNvSpPr txBox="1"/>
            <p:nvPr/>
          </p:nvSpPr>
          <p:spPr>
            <a:xfrm>
              <a:off x="-944782" y="-472439"/>
              <a:ext cx="6253472" cy="353013"/>
            </a:xfrm>
            <a:prstGeom prst="rect">
              <a:avLst/>
            </a:prstGeom>
            <a:solidFill>
              <a:srgbClr val="002060"/>
            </a:solidFill>
            <a:ln>
              <a:noFill/>
            </a:ln>
          </p:spPr>
          <p:txBody>
            <a:bodyPr anchorCtr="0" anchor="t" bIns="45700" lIns="91425" spcFirstLastPara="1" rIns="91425" wrap="square" tIns="45700">
              <a:spAutoFit/>
            </a:bodyPr>
            <a:lstStyle/>
            <a:p>
              <a:pPr indent="-257172" lvl="0" marL="257172" marR="0" rtl="0" algn="l">
                <a:spcBef>
                  <a:spcPts val="0"/>
                </a:spcBef>
                <a:spcAft>
                  <a:spcPts val="0"/>
                </a:spcAft>
                <a:buNone/>
              </a:pPr>
              <a:r>
                <a:rPr b="1" i="0" lang="en-GB" sz="900" u="none" cap="none" strike="noStrike">
                  <a:solidFill>
                    <a:schemeClr val="lt1"/>
                  </a:solidFill>
                  <a:latin typeface="Twentieth Century"/>
                  <a:ea typeface="Twentieth Century"/>
                  <a:cs typeface="Twentieth Century"/>
                  <a:sym typeface="Twentieth Century"/>
                </a:rPr>
                <a:t>                  </a:t>
              </a:r>
              <a:r>
                <a:rPr b="1" i="0" lang="en-GB" sz="1400" u="none" cap="none" strike="noStrike">
                  <a:solidFill>
                    <a:schemeClr val="lt1"/>
                  </a:solidFill>
                  <a:latin typeface="Twentieth Century"/>
                  <a:ea typeface="Twentieth Century"/>
                  <a:cs typeface="Twentieth Century"/>
                  <a:sym typeface="Twentieth Century"/>
                </a:rPr>
                <a:t>Hospitality and Catering Knowledge Organiser: Year 11 HT1</a:t>
              </a:r>
              <a:endParaRPr b="0" i="0" sz="700" u="none" cap="none" strike="noStrike">
                <a:solidFill>
                  <a:schemeClr val="lt1"/>
                </a:solidFill>
                <a:latin typeface="Twentieth Century"/>
                <a:ea typeface="Twentieth Century"/>
                <a:cs typeface="Twentieth Century"/>
                <a:sym typeface="Twentieth Century"/>
              </a:endParaRPr>
            </a:p>
          </p:txBody>
        </p:sp>
        <p:sp>
          <p:nvSpPr>
            <p:cNvPr id="94" name="Google Shape;94;p1"/>
            <p:cNvSpPr/>
            <p:nvPr/>
          </p:nvSpPr>
          <p:spPr>
            <a:xfrm>
              <a:off x="4767088" y="-533363"/>
              <a:ext cx="397166" cy="53794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88" u="sng" cap="none" strike="noStrike">
                <a:solidFill>
                  <a:schemeClr val="lt1"/>
                </a:solidFill>
                <a:latin typeface="Calibri"/>
                <a:ea typeface="Calibri"/>
                <a:cs typeface="Calibri"/>
                <a:sym typeface="Calibri"/>
              </a:endParaRPr>
            </a:p>
          </p:txBody>
        </p:sp>
      </p:grpSp>
      <p:sp>
        <p:nvSpPr>
          <p:cNvPr id="95" name="Google Shape;95;p1"/>
          <p:cNvSpPr/>
          <p:nvPr/>
        </p:nvSpPr>
        <p:spPr>
          <a:xfrm>
            <a:off x="137871" y="8291174"/>
            <a:ext cx="6529350" cy="1519108"/>
          </a:xfrm>
          <a:prstGeom prst="roundRect">
            <a:avLst>
              <a:gd fmla="val 8710" name="adj"/>
            </a:avLst>
          </a:prstGeom>
          <a:solidFill>
            <a:schemeClr val="lt1"/>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i="0" lang="en-GB" sz="1000" u="sng" cap="none" strike="noStrike">
                <a:solidFill>
                  <a:srgbClr val="000000"/>
                </a:solidFill>
                <a:latin typeface="Twentieth Century"/>
                <a:ea typeface="Twentieth Century"/>
                <a:cs typeface="Twentieth Century"/>
                <a:sym typeface="Twentieth Century"/>
              </a:rPr>
              <a:t>Key Subject Vocab</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Function: the job a nutrient does for the body.</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Micro nutrients: The nutrients we need in small quantities – vitamins and minerals.</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Macro nutrients: The nutrients we need in larger quantities – carbohydrates, protein and fats.</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Excess: too much of a nutrient can also cause issues or symptoms on the body.</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Deficiency: too little/lack of a nutrient in the body can cause a range of symptoms/issues.</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Nutritional needs: the amount or range of nutrient a person needs at different stages of their life.</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Retain: to keep hold of the nutrient in a food/dish.</a:t>
            </a:r>
            <a:endParaRPr/>
          </a:p>
          <a:p>
            <a:pPr indent="0" lvl="0" marL="0" marR="0" rtl="0" algn="l">
              <a:spcBef>
                <a:spcPts val="0"/>
              </a:spcBef>
              <a:spcAft>
                <a:spcPts val="0"/>
              </a:spcAft>
              <a:buNone/>
            </a:pPr>
            <a:r>
              <a:rPr lang="en-GB" sz="1000">
                <a:solidFill>
                  <a:srgbClr val="000000"/>
                </a:solidFill>
                <a:latin typeface="Twentieth Century"/>
                <a:ea typeface="Twentieth Century"/>
                <a:cs typeface="Twentieth Century"/>
                <a:sym typeface="Twentieth Century"/>
              </a:rPr>
              <a:t>Provision: the type of service or establishment can vary depending on the customers needs.</a:t>
            </a:r>
            <a:endParaRPr/>
          </a:p>
        </p:txBody>
      </p:sp>
      <p:grpSp>
        <p:nvGrpSpPr>
          <p:cNvPr id="96" name="Google Shape;96;p1"/>
          <p:cNvGrpSpPr/>
          <p:nvPr/>
        </p:nvGrpSpPr>
        <p:grpSpPr>
          <a:xfrm>
            <a:off x="3324206" y="947238"/>
            <a:ext cx="3370589" cy="1064439"/>
            <a:chOff x="3326124" y="532124"/>
            <a:chExt cx="3370589" cy="987387"/>
          </a:xfrm>
        </p:grpSpPr>
        <p:sp>
          <p:nvSpPr>
            <p:cNvPr id="97" name="Google Shape;97;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98" name="Google Shape;98;p1"/>
            <p:cNvSpPr/>
            <p:nvPr/>
          </p:nvSpPr>
          <p:spPr>
            <a:xfrm>
              <a:off x="3666632" y="532124"/>
              <a:ext cx="3030081" cy="987387"/>
            </a:xfrm>
            <a:prstGeom prst="roundRect">
              <a:avLst>
                <a:gd fmla="val 4759"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975">
                  <a:solidFill>
                    <a:srgbClr val="000000"/>
                  </a:solidFill>
                  <a:latin typeface="Twentieth Century"/>
                  <a:ea typeface="Twentieth Century"/>
                  <a:cs typeface="Twentieth Century"/>
                  <a:sym typeface="Twentieth Century"/>
                </a:rPr>
                <a:t>Read the Brief to ensure the key factors have been extracted and understood.</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Using highlighters, go over the text and highlight all the most important factors included such as; customers, type of provision; environmental issues; food types; location; and service systems</a:t>
              </a:r>
              <a:endParaRPr/>
            </a:p>
          </p:txBody>
        </p:sp>
        <p:sp>
          <p:nvSpPr>
            <p:cNvPr id="99" name="Google Shape;99;p1"/>
            <p:cNvSpPr/>
            <p:nvPr/>
          </p:nvSpPr>
          <p:spPr>
            <a:xfrm>
              <a:off x="3326124" y="1060619"/>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00" name="Google Shape;100;p1"/>
          <p:cNvGrpSpPr/>
          <p:nvPr/>
        </p:nvGrpSpPr>
        <p:grpSpPr>
          <a:xfrm flipH="1">
            <a:off x="153912" y="640080"/>
            <a:ext cx="3366405" cy="1069450"/>
            <a:chOff x="3326124" y="2768950"/>
            <a:chExt cx="3366405" cy="1069450"/>
          </a:xfrm>
        </p:grpSpPr>
        <p:grpSp>
          <p:nvGrpSpPr>
            <p:cNvPr id="101" name="Google Shape;101;p1"/>
            <p:cNvGrpSpPr/>
            <p:nvPr/>
          </p:nvGrpSpPr>
          <p:grpSpPr>
            <a:xfrm>
              <a:off x="3427724" y="2768950"/>
              <a:ext cx="3264805" cy="1069450"/>
              <a:chOff x="3427724" y="2768950"/>
              <a:chExt cx="3264805" cy="1069450"/>
            </a:xfrm>
          </p:grpSpPr>
          <p:sp>
            <p:nvSpPr>
              <p:cNvPr id="102" name="Google Shape;102;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03" name="Google Shape;103;p1"/>
              <p:cNvSpPr/>
              <p:nvPr/>
            </p:nvSpPr>
            <p:spPr>
              <a:xfrm flipH="1">
                <a:off x="3684761" y="2768950"/>
                <a:ext cx="3007768" cy="1069450"/>
              </a:xfrm>
              <a:prstGeom prst="roundRect">
                <a:avLst>
                  <a:gd fmla="val 1074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1000">
                    <a:solidFill>
                      <a:srgbClr val="000000"/>
                    </a:solidFill>
                    <a:latin typeface="Twentieth Century"/>
                    <a:ea typeface="Twentieth Century"/>
                    <a:cs typeface="Twentieth Century"/>
                    <a:sym typeface="Twentieth Century"/>
                  </a:rPr>
                  <a:t>Understand how to read the Unit 2 Learning Assignment Brief (LAB).</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When you are given a LAB to work from, it is important to read it thoroughly and at least twice. Try to get a feel for the brief/scenario and what is being asked of you. </a:t>
                </a:r>
                <a:endParaRPr/>
              </a:p>
            </p:txBody>
          </p:sp>
        </p:grpSp>
        <p:sp>
          <p:nvSpPr>
            <p:cNvPr id="104" name="Google Shape;104;p1"/>
            <p:cNvSpPr/>
            <p:nvPr/>
          </p:nvSpPr>
          <p:spPr>
            <a:xfrm>
              <a:off x="3326124"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pSp>
        <p:nvGrpSpPr>
          <p:cNvPr id="105" name="Google Shape;105;p1"/>
          <p:cNvGrpSpPr/>
          <p:nvPr/>
        </p:nvGrpSpPr>
        <p:grpSpPr>
          <a:xfrm flipH="1">
            <a:off x="153912" y="1782990"/>
            <a:ext cx="3394850" cy="2709498"/>
            <a:chOff x="3357928" y="2689437"/>
            <a:chExt cx="3394850" cy="2709498"/>
          </a:xfrm>
        </p:grpSpPr>
        <p:grpSp>
          <p:nvGrpSpPr>
            <p:cNvPr id="106" name="Google Shape;106;p1"/>
            <p:cNvGrpSpPr/>
            <p:nvPr/>
          </p:nvGrpSpPr>
          <p:grpSpPr>
            <a:xfrm>
              <a:off x="3427724" y="2689437"/>
              <a:ext cx="3325054" cy="2709498"/>
              <a:chOff x="3427724" y="2689437"/>
              <a:chExt cx="3325054" cy="2709498"/>
            </a:xfrm>
          </p:grpSpPr>
          <p:sp>
            <p:nvSpPr>
              <p:cNvPr id="107" name="Google Shape;107;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08" name="Google Shape;108;p1"/>
              <p:cNvSpPr/>
              <p:nvPr/>
            </p:nvSpPr>
            <p:spPr>
              <a:xfrm flipH="1">
                <a:off x="3745010" y="2689437"/>
                <a:ext cx="3007768" cy="2709498"/>
              </a:xfrm>
              <a:prstGeom prst="roundRect">
                <a:avLst>
                  <a:gd fmla="val 588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1000">
                    <a:solidFill>
                      <a:srgbClr val="000000"/>
                    </a:solidFill>
                    <a:latin typeface="Twentieth Century"/>
                    <a:ea typeface="Twentieth Century"/>
                    <a:cs typeface="Twentieth Century"/>
                    <a:sym typeface="Twentieth Century"/>
                  </a:rPr>
                  <a:t>Identify and list the key macro and micro nutrients explaining the function of each in the human body </a:t>
                </a:r>
                <a:r>
                  <a:rPr b="1" lang="en-GB" sz="900">
                    <a:solidFill>
                      <a:srgbClr val="000000"/>
                    </a:solidFill>
                    <a:latin typeface="Twentieth Century"/>
                    <a:ea typeface="Twentieth Century"/>
                    <a:cs typeface="Twentieth Century"/>
                    <a:sym typeface="Twentieth Century"/>
                  </a:rPr>
                  <a:t>Macro Nutrients.</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Carbohydrates – the main source of energy for us. Fuels our day to day living helping us to move and breathe</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Protein – for muscle growth, development and repair, also a secondary source of energy. Particularly important for children when they are growing</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Fats – helps to lubricate joints and insulate internal organs, also a secondary form of energy</a:t>
                </a:r>
                <a:endParaRPr/>
              </a:p>
              <a:p>
                <a:pPr indent="0" lvl="0" marL="0" marR="0" rtl="0" algn="just">
                  <a:spcBef>
                    <a:spcPts val="0"/>
                  </a:spcBef>
                  <a:spcAft>
                    <a:spcPts val="0"/>
                  </a:spcAft>
                  <a:buNone/>
                </a:pPr>
                <a:r>
                  <a:rPr b="1" lang="en-GB" sz="900">
                    <a:solidFill>
                      <a:srgbClr val="000000"/>
                    </a:solidFill>
                    <a:latin typeface="Twentieth Century"/>
                    <a:ea typeface="Twentieth Century"/>
                    <a:cs typeface="Twentieth Century"/>
                    <a:sym typeface="Twentieth Century"/>
                  </a:rPr>
                  <a:t>Micro nutrients</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Mineral – Iron – keeps red blood cells healthy</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Mineral – Calcium – helps teeth and bone strength</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Vitamin A – helps with immune system and eyesight</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Vitamin B group -  for a healthy metabolism and digestive system as well as skin and cell repair</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Vitamin C – helps with absorption of iron in the body</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Vitamin D – helps with absorption of calcium</a:t>
                </a:r>
                <a:endParaRPr/>
              </a:p>
            </p:txBody>
          </p:sp>
        </p:grpSp>
        <p:sp>
          <p:nvSpPr>
            <p:cNvPr id="109" name="Google Shape;109;p1"/>
            <p:cNvSpPr/>
            <p:nvPr/>
          </p:nvSpPr>
          <p:spPr>
            <a:xfrm>
              <a:off x="3357928"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pSp>
        <p:nvGrpSpPr>
          <p:cNvPr id="110" name="Google Shape;110;p1"/>
          <p:cNvGrpSpPr/>
          <p:nvPr/>
        </p:nvGrpSpPr>
        <p:grpSpPr>
          <a:xfrm>
            <a:off x="3333499" y="4321363"/>
            <a:ext cx="3370589" cy="1205521"/>
            <a:chOff x="3326124" y="532124"/>
            <a:chExt cx="3370589" cy="1118256"/>
          </a:xfrm>
        </p:grpSpPr>
        <p:sp>
          <p:nvSpPr>
            <p:cNvPr id="111" name="Google Shape;111;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112" name="Google Shape;112;p1"/>
            <p:cNvSpPr/>
            <p:nvPr/>
          </p:nvSpPr>
          <p:spPr>
            <a:xfrm>
              <a:off x="3666632" y="532124"/>
              <a:ext cx="3030081" cy="1118256"/>
            </a:xfrm>
            <a:prstGeom prst="roundRect">
              <a:avLst>
                <a:gd fmla="val 10735"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975">
                  <a:solidFill>
                    <a:srgbClr val="000000"/>
                  </a:solidFill>
                  <a:latin typeface="Twentieth Century"/>
                  <a:ea typeface="Twentieth Century"/>
                  <a:cs typeface="Twentieth Century"/>
                  <a:sym typeface="Twentieth Century"/>
                </a:rPr>
                <a:t>Identify the main customers in the NEA and what their nutritional needs are according to their age. </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The main life stages we look at on this course are toddler, child, teenager, adult and the elderly. Each of these customer groups have different nutritional needs. Which customers have been identified as the target market in the NEA?</a:t>
              </a:r>
              <a:endParaRPr/>
            </a:p>
          </p:txBody>
        </p:sp>
        <p:sp>
          <p:nvSpPr>
            <p:cNvPr id="113" name="Google Shape;113;p1"/>
            <p:cNvSpPr/>
            <p:nvPr/>
          </p:nvSpPr>
          <p:spPr>
            <a:xfrm>
              <a:off x="3326124" y="1060619"/>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14" name="Google Shape;114;p1"/>
          <p:cNvGrpSpPr/>
          <p:nvPr/>
        </p:nvGrpSpPr>
        <p:grpSpPr>
          <a:xfrm>
            <a:off x="3324206" y="5618179"/>
            <a:ext cx="3370589" cy="2581367"/>
            <a:chOff x="3326124" y="532124"/>
            <a:chExt cx="3370589" cy="2394507"/>
          </a:xfrm>
        </p:grpSpPr>
        <p:sp>
          <p:nvSpPr>
            <p:cNvPr id="115" name="Google Shape;115;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116" name="Google Shape;116;p1"/>
            <p:cNvSpPr/>
            <p:nvPr/>
          </p:nvSpPr>
          <p:spPr>
            <a:xfrm>
              <a:off x="3666632" y="532124"/>
              <a:ext cx="3030081" cy="2394507"/>
            </a:xfrm>
            <a:prstGeom prst="roundRect">
              <a:avLst>
                <a:gd fmla="val 8271"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975">
                  <a:solidFill>
                    <a:srgbClr val="000000"/>
                  </a:solidFill>
                  <a:latin typeface="Twentieth Century"/>
                  <a:ea typeface="Twentieth Century"/>
                  <a:cs typeface="Twentieth Century"/>
                  <a:sym typeface="Twentieth Century"/>
                </a:rPr>
                <a:t>How does the dish meet the nutritional needs of the customers? </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Each dish needs justification as to why it is suitable for the identified customer. Discussions should identify key ingredients in the dish and explain the nutrients that are provided by the ingredient, giving specific reasons why it is needed for the specific need (age, allergy, diet) of the customer.</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E.g. Beef and Ale Pie served with buttered green and glazed carrots.</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A female adult needs iron in her diet due to the lost iron during menstruation, by including red meat such as beef in a pie filling and greens such as broccoli and spinach would provide this. The pastry would provide the female adult with a starchy carbohydrate for a slow release of energy throughout the day to carry out all the tasks they need to complete during the day.</a:t>
              </a:r>
              <a:endParaRPr sz="900">
                <a:solidFill>
                  <a:srgbClr val="000000"/>
                </a:solidFill>
                <a:latin typeface="Twentieth Century"/>
                <a:ea typeface="Twentieth Century"/>
                <a:cs typeface="Twentieth Century"/>
                <a:sym typeface="Twentieth Century"/>
              </a:endParaRPr>
            </a:p>
          </p:txBody>
        </p:sp>
        <p:sp>
          <p:nvSpPr>
            <p:cNvPr id="117" name="Google Shape;117;p1"/>
            <p:cNvSpPr/>
            <p:nvPr/>
          </p:nvSpPr>
          <p:spPr>
            <a:xfrm>
              <a:off x="3326124" y="1060619"/>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18" name="Google Shape;118;p1"/>
          <p:cNvGrpSpPr/>
          <p:nvPr/>
        </p:nvGrpSpPr>
        <p:grpSpPr>
          <a:xfrm>
            <a:off x="3324206" y="2143468"/>
            <a:ext cx="3370589" cy="2075726"/>
            <a:chOff x="3326124" y="532124"/>
            <a:chExt cx="3370589" cy="1925469"/>
          </a:xfrm>
        </p:grpSpPr>
        <p:sp>
          <p:nvSpPr>
            <p:cNvPr id="119" name="Google Shape;119;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120" name="Google Shape;120;p1"/>
            <p:cNvSpPr/>
            <p:nvPr/>
          </p:nvSpPr>
          <p:spPr>
            <a:xfrm>
              <a:off x="3666632" y="532124"/>
              <a:ext cx="3030081" cy="1925469"/>
            </a:xfrm>
            <a:prstGeom prst="roundRect">
              <a:avLst>
                <a:gd fmla="val 6521"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975">
                  <a:solidFill>
                    <a:srgbClr val="000000"/>
                  </a:solidFill>
                  <a:latin typeface="Twentieth Century"/>
                  <a:ea typeface="Twentieth Century"/>
                  <a:cs typeface="Twentieth Century"/>
                  <a:sym typeface="Twentieth Century"/>
                </a:rPr>
                <a:t>Identify and explain the impact and characteristics of nutritional deficiencies in the diet.</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A lack of any nutrient can be harmful to health. A lack (deficiency) of:</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Carbohydrates will mean lack of energy and weight loss.</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Protein affects development, growth, repair and the immune system.</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Fats cause weight loss and feeling cold.</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Vitamins means poor eyesight, brittle nails, skin repairs take longer.</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Iron can lead to anaemia and fatigue.</a:t>
              </a:r>
              <a:endParaRPr/>
            </a:p>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 Calcium affects teeth and bone strength.</a:t>
              </a:r>
              <a:endParaRPr/>
            </a:p>
          </p:txBody>
        </p:sp>
        <p:sp>
          <p:nvSpPr>
            <p:cNvPr id="121" name="Google Shape;121;p1"/>
            <p:cNvSpPr/>
            <p:nvPr/>
          </p:nvSpPr>
          <p:spPr>
            <a:xfrm>
              <a:off x="3326124" y="1060619"/>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22" name="Google Shape;122;p1"/>
          <p:cNvGrpSpPr/>
          <p:nvPr/>
        </p:nvGrpSpPr>
        <p:grpSpPr>
          <a:xfrm flipH="1">
            <a:off x="153912" y="4608869"/>
            <a:ext cx="3366405" cy="1505683"/>
            <a:chOff x="3326124" y="2434642"/>
            <a:chExt cx="3366405" cy="1505683"/>
          </a:xfrm>
        </p:grpSpPr>
        <p:grpSp>
          <p:nvGrpSpPr>
            <p:cNvPr id="123" name="Google Shape;123;p1"/>
            <p:cNvGrpSpPr/>
            <p:nvPr/>
          </p:nvGrpSpPr>
          <p:grpSpPr>
            <a:xfrm>
              <a:off x="3427724" y="2434642"/>
              <a:ext cx="3264805" cy="1505683"/>
              <a:chOff x="3427724" y="2434642"/>
              <a:chExt cx="3264805" cy="1505683"/>
            </a:xfrm>
          </p:grpSpPr>
          <p:sp>
            <p:nvSpPr>
              <p:cNvPr id="124" name="Google Shape;124;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25" name="Google Shape;125;p1"/>
              <p:cNvSpPr/>
              <p:nvPr/>
            </p:nvSpPr>
            <p:spPr>
              <a:xfrm flipH="1">
                <a:off x="3684761" y="2434642"/>
                <a:ext cx="3007768" cy="1505683"/>
              </a:xfrm>
              <a:prstGeom prst="roundRect">
                <a:avLst>
                  <a:gd fmla="val 1074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1000">
                    <a:solidFill>
                      <a:srgbClr val="000000"/>
                    </a:solidFill>
                    <a:latin typeface="Twentieth Century"/>
                    <a:ea typeface="Twentieth Century"/>
                    <a:cs typeface="Twentieth Century"/>
                    <a:sym typeface="Twentieth Century"/>
                  </a:rPr>
                  <a:t>Mind Map of Possible Dishes</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The proposed dishes need to include ingredients that contain the nutrients each customer needs for their specific dietary needs. E.g. a meal for a child needs to be high in calcium in order to support strong healthy bone growth during their rapid growth spurts. Ingredients to include in a dish would be dairy products as these contain high levels of calcium and vitamin D. </a:t>
                </a:r>
                <a:endParaRPr/>
              </a:p>
              <a:p>
                <a:pPr indent="0" lvl="0" marL="0" marR="0" rtl="0" algn="just">
                  <a:spcBef>
                    <a:spcPts val="0"/>
                  </a:spcBef>
                  <a:spcAft>
                    <a:spcPts val="0"/>
                  </a:spcAft>
                  <a:buNone/>
                </a:pPr>
                <a:r>
                  <a:rPr lang="en-GB" sz="900">
                    <a:solidFill>
                      <a:srgbClr val="000000"/>
                    </a:solidFill>
                    <a:latin typeface="Twentieth Century"/>
                    <a:ea typeface="Twentieth Century"/>
                    <a:cs typeface="Twentieth Century"/>
                    <a:sym typeface="Twentieth Century"/>
                  </a:rPr>
                  <a:t>A range of starters, main, accompaniments and desserts should be suggested.</a:t>
                </a:r>
                <a:endParaRPr sz="900">
                  <a:solidFill>
                    <a:srgbClr val="000000"/>
                  </a:solidFill>
                  <a:latin typeface="Twentieth Century"/>
                  <a:ea typeface="Twentieth Century"/>
                  <a:cs typeface="Twentieth Century"/>
                  <a:sym typeface="Twentieth Century"/>
                </a:endParaRPr>
              </a:p>
            </p:txBody>
          </p:sp>
        </p:grpSp>
        <p:sp>
          <p:nvSpPr>
            <p:cNvPr id="126" name="Google Shape;126;p1"/>
            <p:cNvSpPr/>
            <p:nvPr/>
          </p:nvSpPr>
          <p:spPr>
            <a:xfrm>
              <a:off x="3326124"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sp>
        <p:nvSpPr>
          <p:cNvPr id="127" name="Google Shape;127;p1"/>
          <p:cNvSpPr/>
          <p:nvPr/>
        </p:nvSpPr>
        <p:spPr>
          <a:xfrm>
            <a:off x="153911" y="6225932"/>
            <a:ext cx="3007768" cy="1979817"/>
          </a:xfrm>
          <a:prstGeom prst="roundRect">
            <a:avLst>
              <a:gd fmla="val 637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b="1" lang="en-GB" sz="1000">
                <a:solidFill>
                  <a:srgbClr val="000000"/>
                </a:solidFill>
                <a:latin typeface="Twentieth Century"/>
                <a:ea typeface="Twentieth Century"/>
                <a:cs typeface="Twentieth Century"/>
                <a:sym typeface="Twentieth Century"/>
              </a:rPr>
              <a:t>Identify the nutritional impact of cooking methods on different foods.</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Roasting – damage to vitamins up to 40%</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Grilling – up to 40% loss of vitamins</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Boiling – up to 50% vitamins can be lost into water</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Steaming – up to 20% vitamin loss</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Poaching – up to 40% vitamins can be lost in cooking</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Stir frying – high retention of vitamins</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Deep frying – damage to vitamins and protein</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Stewing – vitamins lost into water retained in gravy/ juice</a:t>
            </a:r>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Microwaving – high vitamin retention</a:t>
            </a:r>
            <a:endParaRPr/>
          </a:p>
        </p:txBody>
      </p:sp>
      <p:sp>
        <p:nvSpPr>
          <p:cNvPr id="128" name="Google Shape;128;p1"/>
          <p:cNvSpPr/>
          <p:nvPr/>
        </p:nvSpPr>
        <p:spPr>
          <a:xfrm>
            <a:off x="3963030" y="559247"/>
            <a:ext cx="2433448" cy="307778"/>
          </a:xfrm>
          <a:prstGeom prst="roundRect">
            <a:avLst>
              <a:gd fmla="val 50000" name="adj"/>
            </a:avLst>
          </a:prstGeom>
          <a:solidFill>
            <a:schemeClr val="lt1"/>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000">
                <a:solidFill>
                  <a:srgbClr val="000000"/>
                </a:solidFill>
                <a:latin typeface="Twentieth Century"/>
                <a:ea typeface="Twentieth Century"/>
                <a:cs typeface="Twentieth Century"/>
                <a:sym typeface="Twentieth Century"/>
              </a:rPr>
              <a:t>Unit 2 is worth 60% of your final grade.</a:t>
            </a:r>
            <a:endParaRPr sz="1000">
              <a:solidFill>
                <a:srgbClr val="000000"/>
              </a:solidFill>
              <a:latin typeface="Twentieth Century"/>
              <a:ea typeface="Twentieth Century"/>
              <a:cs typeface="Twentieth Century"/>
              <a:sym typeface="Twentieth Century"/>
            </a:endParaRPr>
          </a:p>
        </p:txBody>
      </p:sp>
      <p:pic>
        <p:nvPicPr>
          <p:cNvPr id="129" name="Google Shape;129;p1"/>
          <p:cNvPicPr preferRelativeResize="0"/>
          <p:nvPr/>
        </p:nvPicPr>
        <p:blipFill>
          <a:blip r:embed="rId3">
            <a:alphaModFix/>
          </a:blip>
          <a:stretch>
            <a:fillRect/>
          </a:stretch>
        </p:blipFill>
        <p:spPr>
          <a:xfrm>
            <a:off x="6173700" y="84822"/>
            <a:ext cx="493773" cy="4937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2021-01-07T08:41:36Z</dcterms:created>
  <dc:creator>Law, Emily</dc:creator>
</cp:coreProperties>
</file>