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</p:sldIdLst>
  <p:sldSz cy="9906000" cx="6858000"/>
  <p:notesSz cx="6797675" cy="9926625"/>
  <p:embeddedFontLst>
    <p:embeddedFont>
      <p:font typeface="Century Gothic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3" roundtripDataSignature="AMtx7mjLyXVdEwJ6rP5Xnssv1F4GpBx5l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A3AAB4F-FB90-426E-B1B6-EE8534581898}">
  <a:tblStyle styleId="{FA3AAB4F-FB90-426E-B1B6-EE8534581898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 b="off" i="off"/>
      <a:tcStyle>
        <a:fill>
          <a:solidFill>
            <a:srgbClr val="D0DEEF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D0DEEF"/>
          </a:solidFill>
        </a:fill>
      </a:tcStyle>
    </a:band1V>
    <a:band2V>
      <a:tcTxStyle b="off" i="off"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</a:neCell>
    <a:nwCell>
      <a:tcTxStyle b="off" i="off"/>
    </a:nwCell>
  </a:tblStyle>
  <a:tblStyle styleId="{8F0B62DA-7A0A-4111-AD41-EA48A9DC1D52}" styleName="Table_1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 b="off" i="off"/>
      <a:tcStyle>
        <a:fill>
          <a:solidFill>
            <a:srgbClr val="D0DEEF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D0DEEF"/>
          </a:solidFill>
        </a:fill>
      </a:tcStyle>
    </a:band1V>
    <a:band2V>
      <a:tcTxStyle b="off" i="off"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5B9BD5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5B9BD5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5B9BD5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5B9BD5"/>
          </a:solidFill>
        </a:fill>
      </a:tcStyle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CenturyGothic-italic.fntdata"/><Relationship Id="rId10" Type="http://schemas.openxmlformats.org/officeDocument/2006/relationships/font" Target="fonts/CenturyGothic-bold.fntdata"/><Relationship Id="rId13" Type="http://customschemas.google.com/relationships/presentationmetadata" Target="metadata"/><Relationship Id="rId12" Type="http://schemas.openxmlformats.org/officeDocument/2006/relationships/font" Target="fonts/CenturyGothic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font" Target="fonts/CenturyGothic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4:notes"/>
          <p:cNvSpPr/>
          <p:nvPr>
            <p:ph idx="2" type="sldImg"/>
          </p:nvPr>
        </p:nvSpPr>
        <p:spPr>
          <a:xfrm>
            <a:off x="2111375" y="744538"/>
            <a:ext cx="25764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7f73c83a82_0_0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3" name="Google Shape;103;g37f73c83a82_0_0:notes"/>
          <p:cNvSpPr/>
          <p:nvPr>
            <p:ph idx="2" type="sldImg"/>
          </p:nvPr>
        </p:nvSpPr>
        <p:spPr>
          <a:xfrm>
            <a:off x="2111375" y="744538"/>
            <a:ext cx="25764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80428475ca_0_0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4" name="Google Shape;124;g380428475ca_0_0:notes"/>
          <p:cNvSpPr/>
          <p:nvPr>
            <p:ph idx="2" type="sldImg"/>
          </p:nvPr>
        </p:nvSpPr>
        <p:spPr>
          <a:xfrm>
            <a:off x="2111375" y="744538"/>
            <a:ext cx="25764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"/>
          <p:cNvSpPr txBox="1"/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6"/>
          <p:cNvSpPr txBox="1"/>
          <p:nvPr>
            <p:ph idx="1" type="subTitle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4" name="Google Shape;14;p6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6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6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5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7"/>
          <p:cNvSpPr txBox="1"/>
          <p:nvPr>
            <p:ph idx="1" type="body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7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8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8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1" type="body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2" type="body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9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9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/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" type="body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3" type="body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1" name="Google Shape;41;p10"/>
          <p:cNvSpPr txBox="1"/>
          <p:nvPr>
            <p:ph idx="4" type="body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0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0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57" name="Google Shape;57;p13"/>
          <p:cNvSpPr txBox="1"/>
          <p:nvPr>
            <p:ph idx="2" type="body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58" name="Google Shape;58;p13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4"/>
          <p:cNvSpPr/>
          <p:nvPr>
            <p:ph idx="2" type="pic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5" name="Google Shape;65;p14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4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5"/>
          <p:cNvSpPr txBox="1"/>
          <p:nvPr>
            <p:ph idx="1" type="body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5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5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5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Relationship Id="rId4" Type="http://schemas.openxmlformats.org/officeDocument/2006/relationships/image" Target="../media/image3.png"/><Relationship Id="rId10" Type="http://schemas.openxmlformats.org/officeDocument/2006/relationships/image" Target="../media/image16.png"/><Relationship Id="rId9" Type="http://schemas.openxmlformats.org/officeDocument/2006/relationships/image" Target="../media/image12.png"/><Relationship Id="rId5" Type="http://schemas.openxmlformats.org/officeDocument/2006/relationships/image" Target="../media/image1.png"/><Relationship Id="rId6" Type="http://schemas.openxmlformats.org/officeDocument/2006/relationships/image" Target="../media/image20.png"/><Relationship Id="rId7" Type="http://schemas.openxmlformats.org/officeDocument/2006/relationships/image" Target="../media/image17.png"/><Relationship Id="rId8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Relationship Id="rId4" Type="http://schemas.openxmlformats.org/officeDocument/2006/relationships/image" Target="../media/image3.png"/><Relationship Id="rId10" Type="http://schemas.openxmlformats.org/officeDocument/2006/relationships/image" Target="../media/image10.png"/><Relationship Id="rId9" Type="http://schemas.openxmlformats.org/officeDocument/2006/relationships/image" Target="../media/image7.png"/><Relationship Id="rId5" Type="http://schemas.openxmlformats.org/officeDocument/2006/relationships/image" Target="../media/image1.png"/><Relationship Id="rId6" Type="http://schemas.openxmlformats.org/officeDocument/2006/relationships/image" Target="../media/image14.png"/><Relationship Id="rId7" Type="http://schemas.openxmlformats.org/officeDocument/2006/relationships/image" Target="../media/image21.png"/><Relationship Id="rId8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18.png"/><Relationship Id="rId5" Type="http://schemas.openxmlformats.org/officeDocument/2006/relationships/image" Target="../media/image1.png"/><Relationship Id="rId6" Type="http://schemas.openxmlformats.org/officeDocument/2006/relationships/image" Target="../media/image23.png"/><Relationship Id="rId7" Type="http://schemas.openxmlformats.org/officeDocument/2006/relationships/image" Target="../media/image19.png"/><Relationship Id="rId8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"/>
          <p:cNvSpPr/>
          <p:nvPr/>
        </p:nvSpPr>
        <p:spPr>
          <a:xfrm>
            <a:off x="99725" y="209400"/>
            <a:ext cx="6679500" cy="9487200"/>
          </a:xfrm>
          <a:prstGeom prst="rect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1"/>
              <a:buFont typeface="Arial"/>
              <a:buNone/>
            </a:pPr>
            <a:r>
              <a:t/>
            </a:r>
            <a:endParaRPr b="0" i="0" sz="18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5" name="Google Shape;85;p4"/>
          <p:cNvSpPr/>
          <p:nvPr/>
        </p:nvSpPr>
        <p:spPr>
          <a:xfrm>
            <a:off x="105258" y="9551078"/>
            <a:ext cx="6679500" cy="167700"/>
          </a:xfrm>
          <a:prstGeom prst="rect">
            <a:avLst/>
          </a:prstGeom>
          <a:solidFill>
            <a:srgbClr val="073763"/>
          </a:solidFill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1"/>
              <a:buFont typeface="Arial"/>
              <a:buNone/>
            </a:pPr>
            <a:r>
              <a:rPr b="1" i="0" lang="en-GB" sz="1001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Together; Succeed Together</a:t>
            </a:r>
            <a:endParaRPr b="0" i="0" sz="10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6" name="Google Shape;86;p4"/>
          <p:cNvSpPr/>
          <p:nvPr/>
        </p:nvSpPr>
        <p:spPr>
          <a:xfrm>
            <a:off x="94325" y="90700"/>
            <a:ext cx="6690300" cy="292500"/>
          </a:xfrm>
          <a:prstGeom prst="rect">
            <a:avLst/>
          </a:prstGeom>
          <a:solidFill>
            <a:srgbClr val="07376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Unit of Work: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    12 - Ratio &amp; Proportion                                           </a:t>
            </a: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Weeks: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1 - 3</a:t>
            </a:r>
            <a:endParaRPr b="1" i="0" sz="14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87" name="Google Shape;87;p4"/>
          <p:cNvGraphicFramePr/>
          <p:nvPr/>
        </p:nvGraphicFramePr>
        <p:xfrm>
          <a:off x="198206" y="491595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{FA3AAB4F-FB90-426E-B1B6-EE8534581898}</a:tableStyleId>
              </a:tblPr>
              <a:tblGrid>
                <a:gridCol w="1171600"/>
                <a:gridCol w="2003200"/>
              </a:tblGrid>
              <a:tr h="2630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Homework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3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8" name="Google Shape;88;p4"/>
          <p:cNvGraphicFramePr/>
          <p:nvPr/>
        </p:nvGraphicFramePr>
        <p:xfrm>
          <a:off x="990038" y="268646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{FA3AAB4F-FB90-426E-B1B6-EE8534581898}</a:tableStyleId>
              </a:tblPr>
              <a:tblGrid>
                <a:gridCol w="1625975"/>
                <a:gridCol w="1625975"/>
                <a:gridCol w="1625975"/>
              </a:tblGrid>
              <a:tr h="274475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Support Your Learning – Sparx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  <a:tc hMerge="1"/>
              </a:tr>
              <a:tr h="1661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U577 - Sharing in a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Ratio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U610 - Currency Conversions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M478 - Proportion Problems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89" name="Google Shape;89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413" y="2686482"/>
            <a:ext cx="338449" cy="27826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0" name="Google Shape;9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457" y="4923838"/>
            <a:ext cx="338450" cy="2731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graphicFrame>
        <p:nvGraphicFramePr>
          <p:cNvPr id="91" name="Google Shape;91;p4"/>
          <p:cNvGraphicFramePr/>
          <p:nvPr/>
        </p:nvGraphicFramePr>
        <p:xfrm>
          <a:off x="193049" y="57721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{FA3AAB4F-FB90-426E-B1B6-EE8534581898}</a:tableStyleId>
              </a:tblPr>
              <a:tblGrid>
                <a:gridCol w="4974925"/>
                <a:gridCol w="765150"/>
                <a:gridCol w="765150"/>
              </a:tblGrid>
              <a:tr h="259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 Pupils will be able to…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WWW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EBI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Use ratios and proportions to describe and solve everyday problems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Use proportions convert between units or currencies, and compare the best value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Work with direct and inverse proportion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92" name="Google Shape;92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2267" y="577231"/>
            <a:ext cx="309507" cy="25981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graphicFrame>
        <p:nvGraphicFramePr>
          <p:cNvPr id="93" name="Google Shape;93;p4"/>
          <p:cNvGraphicFramePr/>
          <p:nvPr/>
        </p:nvGraphicFramePr>
        <p:xfrm>
          <a:off x="3468547" y="745216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{8F0B62DA-7A0A-4111-AD41-EA48A9DC1D52}</a:tableStyleId>
              </a:tblPr>
              <a:tblGrid>
                <a:gridCol w="3236575"/>
              </a:tblGrid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Career Links to Unit</a:t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722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Chef -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Uses ratios when adjusting recipes for different numbers of people.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Graphic Designer -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Uses ratio and proportion when resizing images or designing layouts to keep things looking balanced.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Cross </a:t>
                      </a: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Curricular</a:t>
                      </a: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Links 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541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Food Technology</a:t>
                      </a:r>
                      <a:endParaRPr b="1"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In Food Tech, you use ratio when changing a recipe to serve more or fewer people. Understanding ratio helps you keep ingredient amounts in the correct balance.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4" name="Google Shape;94;p4"/>
          <p:cNvGraphicFramePr/>
          <p:nvPr/>
        </p:nvGraphicFramePr>
        <p:xfrm>
          <a:off x="3468539" y="480417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{8F0B62DA-7A0A-4111-AD41-EA48A9DC1D52}</a:tableStyleId>
              </a:tblPr>
              <a:tblGrid>
                <a:gridCol w="997550"/>
                <a:gridCol w="2239025"/>
              </a:tblGrid>
              <a:tr h="2102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Key Words</a:t>
                      </a:r>
                      <a:endParaRPr b="1" sz="11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Ratio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way to compare two or more quantities. For example, 2:3 means for every 2 of one thing, there are 3 of another.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Simplify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Making a ratio smaller but keeping it equivalent. For example, 10:15 simplifies to 2:3.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Direct Proportion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Two quantities are said to be in direct proportion if they increase or decrease in the same ratio.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95" name="Google Shape;95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68547" y="4804155"/>
            <a:ext cx="339592" cy="27448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6" name="Google Shape;96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75600" y="6345075"/>
            <a:ext cx="2440426" cy="1372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4"/>
          <p:cNvPicPr preferRelativeResize="0"/>
          <p:nvPr/>
        </p:nvPicPr>
        <p:blipFill rotWithShape="1">
          <a:blip r:embed="rId7">
            <a:alphaModFix/>
          </a:blip>
          <a:srcRect b="28867" l="0" r="0" t="28114"/>
          <a:stretch/>
        </p:blipFill>
        <p:spPr>
          <a:xfrm>
            <a:off x="511766" y="7884119"/>
            <a:ext cx="2870984" cy="123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155600" y="3310350"/>
            <a:ext cx="1260001" cy="126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809475" y="3287675"/>
            <a:ext cx="1260001" cy="126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4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463350" y="3287675"/>
            <a:ext cx="1260001" cy="1260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7f73c83a82_0_0"/>
          <p:cNvSpPr/>
          <p:nvPr/>
        </p:nvSpPr>
        <p:spPr>
          <a:xfrm>
            <a:off x="99725" y="209400"/>
            <a:ext cx="6679500" cy="9487200"/>
          </a:xfrm>
          <a:prstGeom prst="rect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1"/>
              <a:buFont typeface="Arial"/>
              <a:buNone/>
            </a:pPr>
            <a:r>
              <a:t/>
            </a:r>
            <a:endParaRPr b="0" i="0" sz="18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6" name="Google Shape;106;g37f73c83a82_0_0"/>
          <p:cNvSpPr/>
          <p:nvPr/>
        </p:nvSpPr>
        <p:spPr>
          <a:xfrm>
            <a:off x="105258" y="9551078"/>
            <a:ext cx="6679500" cy="167700"/>
          </a:xfrm>
          <a:prstGeom prst="rect">
            <a:avLst/>
          </a:prstGeom>
          <a:solidFill>
            <a:srgbClr val="073763"/>
          </a:solidFill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1"/>
              <a:buFont typeface="Arial"/>
              <a:buNone/>
            </a:pPr>
            <a:r>
              <a:rPr b="1" i="0" lang="en-GB" sz="1001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Together; Succeed Together</a:t>
            </a:r>
            <a:endParaRPr b="0" i="0" sz="10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7" name="Google Shape;107;g37f73c83a82_0_0"/>
          <p:cNvSpPr/>
          <p:nvPr/>
        </p:nvSpPr>
        <p:spPr>
          <a:xfrm>
            <a:off x="94325" y="90700"/>
            <a:ext cx="6690300" cy="292500"/>
          </a:xfrm>
          <a:prstGeom prst="rect">
            <a:avLst/>
          </a:prstGeom>
          <a:solidFill>
            <a:srgbClr val="07376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Unit of Work: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    13 - Multiplicative Reasoning                                 </a:t>
            </a: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Weeks: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4 - 6</a:t>
            </a:r>
            <a:endParaRPr b="1" i="0" sz="14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108" name="Google Shape;108;g37f73c83a82_0_0"/>
          <p:cNvGraphicFramePr/>
          <p:nvPr/>
        </p:nvGraphicFramePr>
        <p:xfrm>
          <a:off x="198206" y="491595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{FA3AAB4F-FB90-426E-B1B6-EE8534581898}</a:tableStyleId>
              </a:tblPr>
              <a:tblGrid>
                <a:gridCol w="1171600"/>
                <a:gridCol w="2003200"/>
              </a:tblGrid>
              <a:tr h="2630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Homework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6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9" name="Google Shape;109;g37f73c83a82_0_0"/>
          <p:cNvGraphicFramePr/>
          <p:nvPr/>
        </p:nvGraphicFramePr>
        <p:xfrm>
          <a:off x="990038" y="268646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{FA3AAB4F-FB90-426E-B1B6-EE8534581898}</a:tableStyleId>
              </a:tblPr>
              <a:tblGrid>
                <a:gridCol w="1625975"/>
                <a:gridCol w="1625975"/>
                <a:gridCol w="1625975"/>
              </a:tblGrid>
              <a:tr h="274475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Support Your Learning – Sparx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  <a:tc hMerge="1"/>
              </a:tr>
              <a:tr h="1661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U910 - Density</a:t>
                      </a:r>
                      <a:endParaRPr i="0" sz="9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U257 - Scale Diagrams</a:t>
                      </a:r>
                      <a:endParaRPr i="0" sz="9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9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U533 - Simple Interest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10" name="Google Shape;110;g37f73c83a82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413" y="2686482"/>
            <a:ext cx="338449" cy="27826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1" name="Google Shape;111;g37f73c83a82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457" y="4923838"/>
            <a:ext cx="338450" cy="2731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graphicFrame>
        <p:nvGraphicFramePr>
          <p:cNvPr id="112" name="Google Shape;112;g37f73c83a82_0_0"/>
          <p:cNvGraphicFramePr/>
          <p:nvPr/>
        </p:nvGraphicFramePr>
        <p:xfrm>
          <a:off x="193049" y="57721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{FA3AAB4F-FB90-426E-B1B6-EE8534581898}</a:tableStyleId>
              </a:tblPr>
              <a:tblGrid>
                <a:gridCol w="4974925"/>
                <a:gridCol w="765150"/>
                <a:gridCol w="765150"/>
              </a:tblGrid>
              <a:tr h="259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 Pupils will be able to…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WWW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EBI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Understand and use compound measures such as speed, density, and pressure in real-life and mathematical problems.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Use percentages, including profit, loss, interest, and growth or decay, to solve complex problems and find original values.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Apply ratio and proportion skills, including interpreting scale drawings, solving direct and inverse proportion problems, and comparing best value.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113" name="Google Shape;113;g37f73c83a82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2267" y="577231"/>
            <a:ext cx="309507" cy="25981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graphicFrame>
        <p:nvGraphicFramePr>
          <p:cNvPr id="114" name="Google Shape;114;g37f73c83a82_0_0"/>
          <p:cNvGraphicFramePr/>
          <p:nvPr/>
        </p:nvGraphicFramePr>
        <p:xfrm>
          <a:off x="3468547" y="745216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{8F0B62DA-7A0A-4111-AD41-EA48A9DC1D52}</a:tableStyleId>
              </a:tblPr>
              <a:tblGrid>
                <a:gridCol w="3236575"/>
              </a:tblGrid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Career Links to Unit</a:t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722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Chef / Nutritionist –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Uses ratios and proportions to adjust recipes for different numbers of people and to balance nutrients.</a:t>
                      </a:r>
                      <a:endParaRPr b="1"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Pharmacist –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Calculates dosages of medicine by scaling amounts up or down depending on patient age or weight.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Cross </a:t>
                      </a: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Curricular</a:t>
                      </a: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Links 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541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Physics &amp; Chemistry –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Density is used to compare substances, and proportions are important in chemical equations and reactions.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5" name="Google Shape;115;g37f73c83a82_0_0"/>
          <p:cNvGraphicFramePr/>
          <p:nvPr/>
        </p:nvGraphicFramePr>
        <p:xfrm>
          <a:off x="3468539" y="480417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{8F0B62DA-7A0A-4111-AD41-EA48A9DC1D52}</a:tableStyleId>
              </a:tblPr>
              <a:tblGrid>
                <a:gridCol w="997550"/>
                <a:gridCol w="2239025"/>
              </a:tblGrid>
              <a:tr h="2102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Key Words</a:t>
                      </a:r>
                      <a:endParaRPr b="1" sz="11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Density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measure of how much mass there is in a given volume. It shows how tightly matter is packed (calculated as mass ÷ volume).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Percentage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way of expressing a fraction out of 100, used to compare quantities or show increases/decreases.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Proportion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relationship that shows one quantity is in balance with another, often written as equivalent fractions or ratios.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16" name="Google Shape;116;g37f73c83a82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68547" y="4804155"/>
            <a:ext cx="339592" cy="27448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7" name="Google Shape;117;g37f73c83a82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99725" y="7711213"/>
            <a:ext cx="2571750" cy="178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g37f73c83a82_0_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99124" y="6262465"/>
            <a:ext cx="2972975" cy="1337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g37f73c83a82_0_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155601" y="3220563"/>
            <a:ext cx="1260001" cy="126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g37f73c83a82_0_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815650" y="3220563"/>
            <a:ext cx="1260001" cy="126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g37f73c83a82_0_0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475700" y="3220575"/>
            <a:ext cx="1260001" cy="1260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80428475ca_0_0"/>
          <p:cNvSpPr/>
          <p:nvPr/>
        </p:nvSpPr>
        <p:spPr>
          <a:xfrm>
            <a:off x="99725" y="209400"/>
            <a:ext cx="6679500" cy="9487200"/>
          </a:xfrm>
          <a:prstGeom prst="rect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1"/>
              <a:buFont typeface="Arial"/>
              <a:buNone/>
            </a:pPr>
            <a:r>
              <a:t/>
            </a:r>
            <a:endParaRPr b="0" i="0" sz="18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7" name="Google Shape;127;g380428475ca_0_0"/>
          <p:cNvSpPr/>
          <p:nvPr/>
        </p:nvSpPr>
        <p:spPr>
          <a:xfrm>
            <a:off x="105258" y="9551078"/>
            <a:ext cx="6679500" cy="167700"/>
          </a:xfrm>
          <a:prstGeom prst="rect">
            <a:avLst/>
          </a:prstGeom>
          <a:solidFill>
            <a:srgbClr val="073763"/>
          </a:solidFill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1"/>
              <a:buFont typeface="Arial"/>
              <a:buNone/>
            </a:pPr>
            <a:r>
              <a:rPr b="1" i="0" lang="en-GB" sz="1001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Together; Succeed Together</a:t>
            </a:r>
            <a:endParaRPr b="0" i="0" sz="10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8" name="Google Shape;128;g380428475ca_0_0"/>
          <p:cNvSpPr/>
          <p:nvPr/>
        </p:nvSpPr>
        <p:spPr>
          <a:xfrm>
            <a:off x="94325" y="90700"/>
            <a:ext cx="6690300" cy="292500"/>
          </a:xfrm>
          <a:prstGeom prst="rect">
            <a:avLst/>
          </a:prstGeom>
          <a:solidFill>
            <a:srgbClr val="07376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Unit of Work: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    1</a:t>
            </a:r>
            <a:r>
              <a:rPr b="1" lang="en-GB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4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- </a:t>
            </a:r>
            <a:r>
              <a:rPr b="1" lang="en-GB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Transformations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                                          </a:t>
            </a: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Weeks: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1" lang="en-GB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7→ HT2</a:t>
            </a:r>
            <a:endParaRPr b="1" i="0" sz="14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129" name="Google Shape;129;g380428475ca_0_0"/>
          <p:cNvGraphicFramePr/>
          <p:nvPr/>
        </p:nvGraphicFramePr>
        <p:xfrm>
          <a:off x="198206" y="491595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{FA3AAB4F-FB90-426E-B1B6-EE8534581898}</a:tableStyleId>
              </a:tblPr>
              <a:tblGrid>
                <a:gridCol w="1171600"/>
                <a:gridCol w="2003200"/>
              </a:tblGrid>
              <a:tr h="2630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Homework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7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0" name="Google Shape;130;g380428475ca_0_0"/>
          <p:cNvGraphicFramePr/>
          <p:nvPr/>
        </p:nvGraphicFramePr>
        <p:xfrm>
          <a:off x="990025" y="274439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{FA3AAB4F-FB90-426E-B1B6-EE8534581898}</a:tableStyleId>
              </a:tblPr>
              <a:tblGrid>
                <a:gridCol w="1625975"/>
                <a:gridCol w="1625975"/>
                <a:gridCol w="1625975"/>
              </a:tblGrid>
              <a:tr h="274475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Support Your Learning – Sparx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  <a:tc hMerge="1"/>
              </a:tr>
              <a:tr h="1661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</a:t>
                      </a: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196 - Translation</a:t>
                      </a:r>
                      <a:endParaRPr i="0" sz="9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</a:t>
                      </a: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799 - Reflection</a:t>
                      </a:r>
                      <a:endParaRPr i="0" sz="9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9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U519 - Enlargement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31" name="Google Shape;131;g380428475ca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400" y="2744407"/>
            <a:ext cx="338449" cy="27826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2" name="Google Shape;132;g380428475ca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457" y="4923838"/>
            <a:ext cx="338450" cy="2731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graphicFrame>
        <p:nvGraphicFramePr>
          <p:cNvPr id="133" name="Google Shape;133;g380428475ca_0_0"/>
          <p:cNvGraphicFramePr/>
          <p:nvPr/>
        </p:nvGraphicFramePr>
        <p:xfrm>
          <a:off x="193049" y="57721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{FA3AAB4F-FB90-426E-B1B6-EE8534581898}</a:tableStyleId>
              </a:tblPr>
              <a:tblGrid>
                <a:gridCol w="4974925"/>
                <a:gridCol w="765150"/>
                <a:gridCol w="765150"/>
              </a:tblGrid>
              <a:tr h="259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 Pupils will be able to…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WWW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EBI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Recognise and describe congruent and similar shapes using transformations such as reflection, rotation, translation, and enlargement.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1100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Accurately perform and describe transformations of 2D shapes on and off coordinate grids, using appropriate mathematical language like vectors, scale factors, and mirror lines.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Understand how transformations affect size, shape, and position, and know which transformations preserve distances, angles, and congruence.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134" name="Google Shape;134;g380428475ca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2267" y="577231"/>
            <a:ext cx="309507" cy="25981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graphicFrame>
        <p:nvGraphicFramePr>
          <p:cNvPr id="135" name="Google Shape;135;g380428475ca_0_0"/>
          <p:cNvGraphicFramePr/>
          <p:nvPr/>
        </p:nvGraphicFramePr>
        <p:xfrm>
          <a:off x="3468547" y="745216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{8F0B62DA-7A0A-4111-AD41-EA48A9DC1D52}</a:tableStyleId>
              </a:tblPr>
              <a:tblGrid>
                <a:gridCol w="3236575"/>
              </a:tblGrid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Career Links to Unit</a:t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722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Graphic Designer </a:t>
                      </a: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– Uses transformations to create symmetrical designs, patterns, and digital effects.</a:t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Animator</a:t>
                      </a: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– Applies transformations such as translations and rotations to move characters and objects in animations.</a:t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Cross </a:t>
                      </a: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Curricular</a:t>
                      </a: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Links 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541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Art </a:t>
                      </a: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– Transformations are used in patterns, tessellations, and symmetrical designs, especially in textiles, architecture, and digital artwork.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6" name="Google Shape;136;g380428475ca_0_0"/>
          <p:cNvGraphicFramePr/>
          <p:nvPr/>
        </p:nvGraphicFramePr>
        <p:xfrm>
          <a:off x="3468539" y="480417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{8F0B62DA-7A0A-4111-AD41-EA48A9DC1D52}</a:tableStyleId>
              </a:tblPr>
              <a:tblGrid>
                <a:gridCol w="997550"/>
                <a:gridCol w="2239025"/>
              </a:tblGrid>
              <a:tr h="2102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Key Words</a:t>
                      </a:r>
                      <a:endParaRPr b="1" sz="11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Translation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Moving a shape from one place to another without rotating or resizing it; every point moves the same distance in the same direction.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Rotation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Flipping a shape over a line (mirror line) so that it appears as a mirror image.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Reflection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Turning a shape around a fixed point (called the centre of rotation) by a given angle and direction.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37" name="Google Shape;137;g380428475ca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68547" y="4804155"/>
            <a:ext cx="339592" cy="27448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8" name="Google Shape;138;g380428475ca_0_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55600" y="3278925"/>
            <a:ext cx="1260001" cy="126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g380428475ca_0_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15663" y="3287675"/>
            <a:ext cx="1260001" cy="126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g380428475ca_0_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475750" y="3287675"/>
            <a:ext cx="1260001" cy="126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g380428475ca_0_0"/>
          <p:cNvPicPr preferRelativeResize="0"/>
          <p:nvPr/>
        </p:nvPicPr>
        <p:blipFill rotWithShape="1">
          <a:blip r:embed="rId9">
            <a:alphaModFix/>
          </a:blip>
          <a:srcRect b="19087" l="0" r="0" t="0"/>
          <a:stretch/>
        </p:blipFill>
        <p:spPr>
          <a:xfrm>
            <a:off x="213975" y="5987073"/>
            <a:ext cx="3143250" cy="3275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