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9906000" cx="6858000"/>
  <p:notesSz cx="6797675" cy="9926625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hIy58zuiQlTM9FORMcSZp3c1Bv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6B9267C-3687-4AC0-B2AC-3D41AF1B3141}">
  <a:tblStyle styleId="{66B9267C-3687-4AC0-B2AC-3D41AF1B314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  <a:tblStyle styleId="{B8C04340-AF99-4F11-AB4A-472AEDB87C47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5B9BD5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5B9BD5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5B9BD5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5B9BD5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3" Type="http://customschemas.google.com/relationships/presentationmetadata" Target="metadata"/><Relationship Id="rId12" Type="http://schemas.openxmlformats.org/officeDocument/2006/relationships/font" Target="fonts/CenturyGothic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7ff58f5b05_0_0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" name="Google Shape;103;g37ff58f5b05_0_0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80796f3cd2_0_5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4" name="Google Shape;124;g380796f3cd2_0_5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" type="subTitle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" type="body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2" type="body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10"/>
          <p:cNvSpPr txBox="1"/>
          <p:nvPr>
            <p:ph idx="4" type="body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0" Type="http://schemas.openxmlformats.org/officeDocument/2006/relationships/image" Target="../media/image16.png"/><Relationship Id="rId9" Type="http://schemas.openxmlformats.org/officeDocument/2006/relationships/image" Target="../media/image12.png"/><Relationship Id="rId5" Type="http://schemas.openxmlformats.org/officeDocument/2006/relationships/image" Target="../media/image15.png"/><Relationship Id="rId6" Type="http://schemas.openxmlformats.org/officeDocument/2006/relationships/image" Target="../media/image19.png"/><Relationship Id="rId7" Type="http://schemas.openxmlformats.org/officeDocument/2006/relationships/image" Target="../media/image13.png"/><Relationship Id="rId8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0" Type="http://schemas.openxmlformats.org/officeDocument/2006/relationships/image" Target="../media/image14.png"/><Relationship Id="rId9" Type="http://schemas.openxmlformats.org/officeDocument/2006/relationships/image" Target="../media/image7.png"/><Relationship Id="rId5" Type="http://schemas.openxmlformats.org/officeDocument/2006/relationships/image" Target="../media/image15.png"/><Relationship Id="rId6" Type="http://schemas.openxmlformats.org/officeDocument/2006/relationships/image" Target="../media/image20.png"/><Relationship Id="rId7" Type="http://schemas.openxmlformats.org/officeDocument/2006/relationships/image" Target="../media/image17.png"/><Relationship Id="rId8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18.png"/><Relationship Id="rId5" Type="http://schemas.openxmlformats.org/officeDocument/2006/relationships/image" Target="../media/image15.png"/><Relationship Id="rId6" Type="http://schemas.openxmlformats.org/officeDocument/2006/relationships/image" Target="../media/image23.png"/><Relationship Id="rId7" Type="http://schemas.openxmlformats.org/officeDocument/2006/relationships/image" Target="../media/image22.png"/><Relationship Id="rId8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" name="Google Shape;85;p3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" name="Google Shape;86;p3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12 - Ratio, Proportion &amp; Multiplicative Reasoning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1 - 4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7" name="Google Shape;87;p3"/>
          <p:cNvGraphicFramePr/>
          <p:nvPr/>
        </p:nvGraphicFramePr>
        <p:xfrm>
          <a:off x="202281" y="476218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{66B9267C-3687-4AC0-B2AC-3D41AF1B3141}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3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4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8" name="Google Shape;88;p3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{66B9267C-3687-4AC0-B2AC-3D41AF1B3141}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U577 - Sharing in a Ratio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U910 - Density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U257 - Scale Diagrams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0" name="Google Shape;9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532" y="4770063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91" name="Google Shape;91;p3"/>
          <p:cNvGraphicFramePr/>
          <p:nvPr/>
        </p:nvGraphicFramePr>
        <p:xfrm>
          <a:off x="193049" y="57721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{66B9267C-3687-4AC0-B2AC-3D41AF1B3141}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ratios and proportions to divide quantities, solve problems, and convert between measures and currencies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Understand and apply compound measures and kinematics formulae to solve real-world problems involving speed, density, and pressure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Interpret, create, and use scale drawings and maps accurately, including working with different scales and units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92" name="Google Shape;9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57723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93" name="Google Shape;93;p3"/>
          <p:cNvGraphicFramePr/>
          <p:nvPr/>
        </p:nvGraphicFramePr>
        <p:xfrm>
          <a:off x="3468547" y="74521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{B8C04340-AF99-4F11-AB4A-472AEDB87C47}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Chef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ratios when adjusting recipes for different numbers of people.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Graphic Designer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ratio and proportion when resizing images or designing layouts to keep things looking balanced.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Food Technology</a:t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 Food Tech, you use ratio when changing a recipe to serve more or fewer people. Understanding ratio helps you keep ingredient amounts in the correct balance.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4" name="Google Shape;94;p3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{B8C04340-AF99-4F11-AB4A-472AEDB87C47}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Ratio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way to compare two or more quantities. For example, 2:3 means for every 2 of one thing, there are 3 of another.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Direct Proportion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Two quantities are said to be in direct proportion if they increase or decrease in the same ratio.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Density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Density tells us how tightly packed the particles in a substance are. It can be defined as the amount of mass in a given volume.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5" name="Google Shape;95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6" name="Google Shape;96;p3"/>
          <p:cNvPicPr preferRelativeResize="0"/>
          <p:nvPr/>
        </p:nvPicPr>
        <p:blipFill rotWithShape="1">
          <a:blip r:embed="rId6">
            <a:alphaModFix/>
          </a:blip>
          <a:srcRect b="6933" l="0" r="0" t="0"/>
          <a:stretch/>
        </p:blipFill>
        <p:spPr>
          <a:xfrm>
            <a:off x="1328875" y="8005600"/>
            <a:ext cx="2109624" cy="1481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93061" y="6571652"/>
            <a:ext cx="2972975" cy="1337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59675" y="315922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815663" y="315922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71675" y="3159225"/>
            <a:ext cx="1260001" cy="126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7ff58f5b05_0_0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6" name="Google Shape;106;g37ff58f5b05_0_0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7" name="Google Shape;107;g37ff58f5b05_0_0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13 - Direct and Inverse Proportion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5 - 6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08" name="Google Shape;108;g37ff58f5b05_0_0"/>
          <p:cNvGraphicFramePr/>
          <p:nvPr/>
        </p:nvGraphicFramePr>
        <p:xfrm>
          <a:off x="202281" y="497003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{66B9267C-3687-4AC0-B2AC-3D41AF1B3141}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9" name="Google Shape;109;g37ff58f5b05_0_0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{66B9267C-3687-4AC0-B2AC-3D41AF1B3141}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U407 - Direct Proportion Equations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U357 - Inverse Proportion Problems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U238 - Graphs of Direct and Inverse Proportion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0" name="Google Shape;110;g37ff58f5b05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1" name="Google Shape;111;g37ff58f5b05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532" y="4977913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12" name="Google Shape;112;g37ff58f5b05_0_0"/>
          <p:cNvGraphicFramePr/>
          <p:nvPr/>
        </p:nvGraphicFramePr>
        <p:xfrm>
          <a:off x="193049" y="57721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{66B9267C-3687-4AC0-B2AC-3D41AF1B3141}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Understand and solve problems involving direct proportion using equations, graphs, and tables.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Recognise and work with inverse proportion in both algebraic and graphical forms to solve problems.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Interpret and use proportional relationships involving powers, including setting up equations and relating them to graphs.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13" name="Google Shape;113;g37ff58f5b05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57723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14" name="Google Shape;114;g37ff58f5b05_0_0"/>
          <p:cNvGraphicFramePr/>
          <p:nvPr/>
        </p:nvGraphicFramePr>
        <p:xfrm>
          <a:off x="3468547" y="74521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{B8C04340-AF99-4F11-AB4A-472AEDB87C47}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Physicist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– Uses direct and inverse proportion to describe laws such as Hooke’s law (direct) and gravity or pressure relationships (inverse).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Economist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– Applies proportion to study how changes in supply and demand affect prices.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Science (Physics)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– Many formulas are based on direct or inverse proportionality, such as speed = distance ÷ time or pressure × volume = constant.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5" name="Google Shape;115;g37ff58f5b05_0_0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{B8C04340-AF99-4F11-AB4A-472AEDB87C47}</a:tableStyleId>
              </a:tblPr>
              <a:tblGrid>
                <a:gridCol w="1162150"/>
                <a:gridCol w="20744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Direct Proportion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When one value increases or decreases, the other does so at the same rate, so their ratio stays constant (e.g. doubling ingredients doubles the cost).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Inverse Proportion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When one value increases, the other decreases so that their product stays constant (e.g. more workers complete a job in less time).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Constant of Proportionality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The fixed number that links two variables in direct or inverse proportion.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6" name="Google Shape;116;g37ff58f5b05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7" name="Google Shape;117;g37ff58f5b05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5524" y="8207915"/>
            <a:ext cx="1892625" cy="1218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37ff58f5b05_0_0"/>
          <p:cNvPicPr preferRelativeResize="0"/>
          <p:nvPr/>
        </p:nvPicPr>
        <p:blipFill rotWithShape="1">
          <a:blip r:embed="rId7">
            <a:alphaModFix/>
          </a:blip>
          <a:srcRect b="0" l="0" r="0" t="19762"/>
          <a:stretch/>
        </p:blipFill>
        <p:spPr>
          <a:xfrm>
            <a:off x="796691" y="6057350"/>
            <a:ext cx="2460459" cy="197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37ff58f5b05_0_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95675" y="32488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37ff58f5b05_0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835000" y="32488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37ff58f5b05_0_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74325" y="3248875"/>
            <a:ext cx="1188000" cy="11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80796f3cd2_0_5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7" name="Google Shape;127;g380796f3cd2_0_5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3 - Indices and Standard Form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7 </a:t>
            </a:r>
            <a:r>
              <a:rPr b="1" i="0" lang="en-GB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→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HT2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28" name="Google Shape;128;g380796f3cd2_0_5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{66B9267C-3687-4AC0-B2AC-3D41AF1B3141}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9" name="Google Shape;129;g380796f3cd2_0_5"/>
          <p:cNvGraphicFramePr/>
          <p:nvPr/>
        </p:nvGraphicFramePr>
        <p:xfrm>
          <a:off x="990013" y="244649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{66B9267C-3687-4AC0-B2AC-3D41AF1B3141}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U235 - Laws of Indices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U330 - Standard Form with Positive Indices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U534 - Standard Form with Negative Indices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0" name="Google Shape;130;g380796f3cd2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013" y="2446507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1" name="Google Shape;131;g380796f3cd2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32" name="Google Shape;132;g380796f3cd2_0_5"/>
          <p:cNvGraphicFramePr/>
          <p:nvPr/>
        </p:nvGraphicFramePr>
        <p:xfrm>
          <a:off x="176387" y="58938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{66B9267C-3687-4AC0-B2AC-3D41AF1B3141}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Evaluate expressions with negative and fractional indices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Apply index laws to numerical/algebraic expressions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Convert between ordinary form and standard form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33" name="Google Shape;133;g380796f3cd2_0_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6367" y="5893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34" name="Google Shape;134;g380796f3cd2_0_5"/>
          <p:cNvGraphicFramePr/>
          <p:nvPr/>
        </p:nvGraphicFramePr>
        <p:xfrm>
          <a:off x="3468547" y="727843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{B8C04340-AF99-4F11-AB4A-472AEDB87C47}</a:tableStyleId>
              </a:tblPr>
              <a:tblGrid>
                <a:gridCol w="3236575"/>
              </a:tblGrid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986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Scientist (e.g. Physicist, Chemist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) – Uses standard form to work with huge or tiny numbers like distances in space or sizes of atoms.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Engineer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– Applies indices and standard form in formulas, measurements, and calculations involving electricity, structures, and materials.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47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Science –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Standard form is used in chemistry and physics for measurements such as the speed of light or atomic mass.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5" name="Google Shape;135;g380796f3cd2_0_5"/>
          <p:cNvGraphicFramePr/>
          <p:nvPr/>
        </p:nvGraphicFramePr>
        <p:xfrm>
          <a:off x="3468539" y="462703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{B8C04340-AF99-4F11-AB4A-472AEDB87C47}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Index (Indices)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small number written above another number showing how many times it is multiplied by itself.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Power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Another word for index; shows repeated multiplication.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Standard Form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way of writing very large or very small numbers using powers of 10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6" name="Google Shape;136;g380796f3cd2_0_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627030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7" name="Google Shape;137;g380796f3cd2_0_5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38" name="Google Shape;138;g380796f3cd2_0_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91600" y="30384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g380796f3cd2_0_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34988" y="30384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380796f3cd2_0_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478400" y="30384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380796f3cd2_0_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37000" y="6077029"/>
            <a:ext cx="2497200" cy="3105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