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10692000" cx="7560000"/>
  <p:notesSz cx="6858000" cy="9144000"/>
  <p:embeddedFontLst>
    <p:embeddedFont>
      <p:font typeface="Roboto"/>
      <p:regular r:id="rId8"/>
      <p:bold r:id="rId9"/>
      <p:italic r:id="rId10"/>
      <p:boldItalic r:id="rId11"/>
    </p:embeddedFont>
    <p:embeddedFont>
      <p:font typeface="Comfortaa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8">
          <p15:clr>
            <a:srgbClr val="747775"/>
          </p15:clr>
        </p15:guide>
        <p15:guide id="2" pos="2381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768D422-5E82-46C2-B15C-793D4D22B749}">
  <a:tblStyle styleId="{5768D422-5E82-46C2-B15C-793D4D22B7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8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13" Type="http://schemas.openxmlformats.org/officeDocument/2006/relationships/font" Target="fonts/Comfortaa-bold.fntdata"/><Relationship Id="rId12" Type="http://schemas.openxmlformats.org/officeDocument/2006/relationships/font" Target="fonts/Comfortaa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Robot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e58488abb_0_0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6e58488abb_0_0:notes"/>
          <p:cNvSpPr/>
          <p:nvPr>
            <p:ph idx="2" type="sldImg"/>
          </p:nvPr>
        </p:nvSpPr>
        <p:spPr>
          <a:xfrm>
            <a:off x="2011173" y="586509"/>
            <a:ext cx="21996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505164"/>
            <a:ext cx="3172200" cy="76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docs.google.com/presentation/d/1k8brYrlxhSVqG15uTpget-iplrVwpuNUqr5m2UopS64/edit?slide=id.g33c3845eecb_1_5#slide=id.g33c3845eecb_1_5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-146412" y="195212"/>
            <a:ext cx="7852800" cy="4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74900" lIns="74900" spcFirstLastPara="1" rIns="74900" wrap="square" tIns="749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Comfortaa"/>
                <a:ea typeface="Comfortaa"/>
                <a:cs typeface="Comfortaa"/>
                <a:sym typeface="Comfortaa"/>
              </a:rPr>
              <a:t>Year 7 Term 1 </a:t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</p:txBody>
      </p:sp>
      <p:graphicFrame>
        <p:nvGraphicFramePr>
          <p:cNvPr id="55" name="Google Shape;55;p13"/>
          <p:cNvGraphicFramePr/>
          <p:nvPr/>
        </p:nvGraphicFramePr>
        <p:xfrm>
          <a:off x="413959" y="271385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{5768D422-5E82-46C2-B15C-793D4D22B749}</a:tableStyleId>
              </a:tblPr>
              <a:tblGrid>
                <a:gridCol w="897725"/>
                <a:gridCol w="2692450"/>
                <a:gridCol w="3141925"/>
              </a:tblGrid>
              <a:tr h="8716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  Learning Intentions  </a:t>
                      </a:r>
                      <a:endParaRPr b="1" sz="1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25" marB="46825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Success Criteria </a:t>
                      </a:r>
                      <a:endParaRPr b="1" sz="1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25" marB="46825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134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0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Lesson </a:t>
                      </a:r>
                      <a:endParaRPr b="1" sz="10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1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25" marB="4682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9400" lvl="0" marL="444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learn and recall the Elements of Dance.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9400" lvl="0" marL="444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Introduce the five Actions of Dance in a sequence of movement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List the Actions of Dance to a partner.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 all five Actions of Dance in your choreography.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10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2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25" marB="4682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9400" lvl="0" marL="444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 emotions as a stimulus to create movement.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9400" lvl="0" marL="444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Recall the Five Actions of Dance in a sequence of movements.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 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Select appropriate movement that clearly shows an audience a specific emotion.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 at least 3 Actions of Dance in your choreography.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38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3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25" marB="4682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recap the choreography created last lesson.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9400" lvl="0" marL="444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develop this movement using a contrasting emotion. 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Perform the choreography created last lesson without pauses or support from peers/teacher.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Create a new section of choreography using a contrasting emotion.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76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4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25" marB="4682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describe what happens when we are overwhelmed.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9400" lvl="0" marL="444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Create movement demonstrating feeling overwhelmed.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 adjectives to describe what it feels like to be overwhelmed.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Create movement, clearly showing an outburst of emotion.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187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5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25" marB="4682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learn what Emotional Regulation is.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9400" lvl="0" marL="444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 this knowledge to demonstrate a change in dynamics.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 u="sng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  <a:hlinkClick r:id="rId3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Assessment Criteria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Independently articulate your understanding of Emotional Regulation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Choreograph a clear change of dynamics in your sequence.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84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6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25" marB="4682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 use rehearsal time to refine your assessment performance.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Identify areas of weakness in your choreography.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9400" lvl="0" marL="444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 transitions to ensure a smooth, fluid performance.</a:t>
                      </a:r>
                      <a:endParaRPr sz="12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3923" y="-12"/>
            <a:ext cx="407100" cy="400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-5882500" y="14485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58" name="Google Shape;58;p13"/>
          <p:cNvSpPr txBox="1"/>
          <p:nvPr/>
        </p:nvSpPr>
        <p:spPr>
          <a:xfrm>
            <a:off x="-5786725" y="3813625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1F1F1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y</a:t>
            </a:r>
            <a:endParaRPr sz="1800"/>
          </a:p>
        </p:txBody>
      </p:sp>
      <p:sp>
        <p:nvSpPr>
          <p:cNvPr id="59" name="Google Shape;59;p13"/>
          <p:cNvSpPr txBox="1"/>
          <p:nvPr/>
        </p:nvSpPr>
        <p:spPr>
          <a:xfrm>
            <a:off x="-5690900" y="4502900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0" name="Google Shape;60;p13"/>
          <p:cNvSpPr txBox="1"/>
          <p:nvPr/>
        </p:nvSpPr>
        <p:spPr>
          <a:xfrm>
            <a:off x="1101900" y="663225"/>
            <a:ext cx="6458100" cy="17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an introduction unit of learning to dance and used as a baseline to access entry level/ understanding.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pupils  will  look at the development and application of dance skills to communicate a character, emotion and style in response to the theme Who am I though the medium of "Inside out"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Pupils will develop respond,  perform and evaluate the  dance, by  actively developing the skills and conventions that are central to Dance whilst exploring the medium of "Inside out"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unit of learning helps pupils to recognise the layers of meaning to develop their knowledge of dance conventions , the disciplines of dance and their sense of audience through a variety of stimuli.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do this by participating in responding and developing  dance, and by stepping back to appreciate and appraise their own contributions and those of others.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introductory unit this helps to builds their confidence and their self-esteem levels. This confidence gained from learning dance  will be very applicable in school, careers and in life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unit of learning prepares pupils  to be able to develop as creative, effective and reflective individuals able to work collaboratively to create and perform dance.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