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9906000" cx="6858000"/>
  <p:notesSz cx="6797675" cy="9926625"/>
  <p:embeddedFontLst>
    <p:embeddedFont>
      <p:font typeface="Century Gothic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4" roundtripDataSignature="AMtx7mizPfccggKiaa+YLIsiIn5KkU4X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1724BA7-CAAF-4F62-87D9-624BB0431CAB}">
  <a:tblStyle styleId="{31724BA7-CAAF-4F62-87D9-624BB0431CA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bold.fntdata"/><Relationship Id="rId10" Type="http://schemas.openxmlformats.org/officeDocument/2006/relationships/font" Target="fonts/CenturyGothic-regular.fntdata"/><Relationship Id="rId13" Type="http://schemas.openxmlformats.org/officeDocument/2006/relationships/font" Target="fonts/CenturyGothic-boldItalic.fntdata"/><Relationship Id="rId12" Type="http://schemas.openxmlformats.org/officeDocument/2006/relationships/font" Target="fonts/CenturyGothic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111375" y="744538"/>
            <a:ext cx="2576513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4" name="Google Shape;104;p2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p3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6" name="Google Shape;146;p4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0"/>
          <p:cNvSpPr txBox="1"/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0"/>
          <p:cNvSpPr txBox="1"/>
          <p:nvPr>
            <p:ph idx="1" type="subTitle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20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0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0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" type="body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1" type="body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1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21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1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/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" type="body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22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" type="body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3"/>
          <p:cNvSpPr txBox="1"/>
          <p:nvPr>
            <p:ph idx="2" type="body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/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" type="body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24"/>
          <p:cNvSpPr txBox="1"/>
          <p:nvPr>
            <p:ph idx="2" type="body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4"/>
          <p:cNvSpPr txBox="1"/>
          <p:nvPr>
            <p:ph idx="3" type="body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24"/>
          <p:cNvSpPr txBox="1"/>
          <p:nvPr>
            <p:ph idx="4" type="body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1" type="body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27"/>
          <p:cNvSpPr txBox="1"/>
          <p:nvPr>
            <p:ph idx="2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27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8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/>
          <p:nvPr>
            <p:ph idx="2" type="pic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8"/>
          <p:cNvSpPr txBox="1"/>
          <p:nvPr>
            <p:ph idx="1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28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9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9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9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3.png"/><Relationship Id="rId4" Type="http://schemas.openxmlformats.org/officeDocument/2006/relationships/image" Target="../media/image10.png"/><Relationship Id="rId11" Type="http://schemas.openxmlformats.org/officeDocument/2006/relationships/image" Target="../media/image8.png"/><Relationship Id="rId10" Type="http://schemas.openxmlformats.org/officeDocument/2006/relationships/image" Target="../media/image2.png"/><Relationship Id="rId9" Type="http://schemas.openxmlformats.org/officeDocument/2006/relationships/image" Target="../media/image26.png"/><Relationship Id="rId5" Type="http://schemas.openxmlformats.org/officeDocument/2006/relationships/image" Target="../media/image5.png"/><Relationship Id="rId6" Type="http://schemas.openxmlformats.org/officeDocument/2006/relationships/image" Target="../media/image13.png"/><Relationship Id="rId7" Type="http://schemas.openxmlformats.org/officeDocument/2006/relationships/image" Target="../media/image1.png"/><Relationship Id="rId8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3.png"/><Relationship Id="rId4" Type="http://schemas.openxmlformats.org/officeDocument/2006/relationships/image" Target="../media/image10.png"/><Relationship Id="rId10" Type="http://schemas.openxmlformats.org/officeDocument/2006/relationships/image" Target="../media/image11.png"/><Relationship Id="rId9" Type="http://schemas.openxmlformats.org/officeDocument/2006/relationships/image" Target="../media/image12.png"/><Relationship Id="rId5" Type="http://schemas.openxmlformats.org/officeDocument/2006/relationships/image" Target="../media/image5.png"/><Relationship Id="rId6" Type="http://schemas.openxmlformats.org/officeDocument/2006/relationships/image" Target="../media/image7.png"/><Relationship Id="rId7" Type="http://schemas.openxmlformats.org/officeDocument/2006/relationships/image" Target="../media/image6.png"/><Relationship Id="rId8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Relationship Id="rId4" Type="http://schemas.openxmlformats.org/officeDocument/2006/relationships/image" Target="../media/image10.png"/><Relationship Id="rId10" Type="http://schemas.openxmlformats.org/officeDocument/2006/relationships/image" Target="../media/image21.png"/><Relationship Id="rId9" Type="http://schemas.openxmlformats.org/officeDocument/2006/relationships/image" Target="../media/image25.png"/><Relationship Id="rId5" Type="http://schemas.openxmlformats.org/officeDocument/2006/relationships/image" Target="../media/image5.png"/><Relationship Id="rId6" Type="http://schemas.openxmlformats.org/officeDocument/2006/relationships/image" Target="../media/image15.png"/><Relationship Id="rId7" Type="http://schemas.openxmlformats.org/officeDocument/2006/relationships/image" Target="../media/image24.png"/><Relationship Id="rId8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Relationship Id="rId5" Type="http://schemas.openxmlformats.org/officeDocument/2006/relationships/image" Target="../media/image5.png"/><Relationship Id="rId6" Type="http://schemas.openxmlformats.org/officeDocument/2006/relationships/image" Target="../media/image14.png"/><Relationship Id="rId7" Type="http://schemas.openxmlformats.org/officeDocument/2006/relationships/image" Target="../media/image20.png"/><Relationship Id="rId8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99625" y="1669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Sequences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                         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1 - 2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7" name="Google Shape;87;p1"/>
          <p:cNvGraphicFramePr/>
          <p:nvPr/>
        </p:nvGraphicFramePr>
        <p:xfrm>
          <a:off x="198206" y="51452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8" name="Google Shape;88;p1"/>
          <p:cNvGraphicFramePr/>
          <p:nvPr/>
        </p:nvGraphicFramePr>
        <p:xfrm>
          <a:off x="3468547" y="74521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Software Developer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</a:t>
                      </a: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ogrammers often use sequences and patterns in algorithms. Understanding sequences helps writing efficient code.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Civil Engineer -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Engineers use sequences in designing structures and systems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Design and Technology (DT) -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Students can design a pattern or staircase using a number sequence.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9" name="Google Shape;89;p1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M281 - Sequences of Patterns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M381 - Numerical Sequences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M981 - Special Sequences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5153100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92" name="Google Shape;92;p1"/>
          <p:cNvGraphicFramePr/>
          <p:nvPr/>
        </p:nvGraphicFramePr>
        <p:xfrm>
          <a:off x="193049" y="65396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4973900"/>
                <a:gridCol w="765000"/>
                <a:gridCol w="765000"/>
              </a:tblGrid>
              <a:tr h="32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Recognise the difference between linear and non-linear sequences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Continue linear and non-linear sequence 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Explain term-to-term rules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93" name="Google Shape;9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6539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94" name="Google Shape;94;p1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Arithmetic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 arithmetic sequence is where the same value is added or subtracted each time.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Linear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linear sequence goes from one term to the next by always adding (or subtracting) the same value.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Ascending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Ascending means arranged in increasing value. Numbers are ordered from least to greatest.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95" name="Google Shape;9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6" name="Google Shape;96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328875" y="7402601"/>
            <a:ext cx="1920051" cy="10800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7">
            <a:alphaModFix/>
          </a:blip>
          <a:srcRect b="13045" l="5301" r="5299" t="5521"/>
          <a:stretch/>
        </p:blipFill>
        <p:spPr>
          <a:xfrm>
            <a:off x="202274" y="6110326"/>
            <a:ext cx="2107934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526888" y="3343275"/>
            <a:ext cx="1079999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259813" y="3343275"/>
            <a:ext cx="1079999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893351" y="3343275"/>
            <a:ext cx="1079999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"/>
          <p:cNvPicPr preferRelativeResize="0"/>
          <p:nvPr/>
        </p:nvPicPr>
        <p:blipFill rotWithShape="1">
          <a:blip r:embed="rId11">
            <a:alphaModFix/>
          </a:blip>
          <a:srcRect b="30726" l="19152" r="16959" t="25870"/>
          <a:stretch/>
        </p:blipFill>
        <p:spPr>
          <a:xfrm>
            <a:off x="298963" y="8694885"/>
            <a:ext cx="1914549" cy="731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"/>
          <p:cNvSpPr/>
          <p:nvPr/>
        </p:nvSpPr>
        <p:spPr>
          <a:xfrm>
            <a:off x="99625" y="1669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Algebraic Notation and Substitution                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3 - 4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09" name="Google Shape;109;p2"/>
          <p:cNvGraphicFramePr/>
          <p:nvPr/>
        </p:nvGraphicFramePr>
        <p:xfrm>
          <a:off x="198206" y="51452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0" name="Google Shape;110;p2"/>
          <p:cNvGraphicFramePr/>
          <p:nvPr/>
        </p:nvGraphicFramePr>
        <p:xfrm>
          <a:off x="3468547" y="748278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Data Analyst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algebra to create formulas and models to understand trends and make predictions.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Architect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algebra to calculate dimensions, materials, and costs when designing buildings.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22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Science -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Students use algebra in formulas like 𝐹=𝑚𝑎 (force = mass × acceleration). Algebra helps you understand and work with these formulas to solve real-life problems in physics and other areas.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1" name="Google Shape;111;p2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M813 - Algebraic Notation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M175 - Function 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Machines 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M327 - Substitution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2" name="Google Shape;11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3" name="Google Shape;11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5153100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14" name="Google Shape;114;p2"/>
          <p:cNvGraphicFramePr/>
          <p:nvPr/>
        </p:nvGraphicFramePr>
        <p:xfrm>
          <a:off x="193049" y="65396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4973900"/>
                <a:gridCol w="765000"/>
                <a:gridCol w="765000"/>
              </a:tblGrid>
              <a:tr h="32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chemeClr val="lt1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Find the output or input of a function machine using numbers.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Find the output or input of a function machines using algebra.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chemeClr val="lt1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Substitute values into simple one and two-step expressions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15" name="Google Shape;11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6539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16" name="Google Shape;116;p2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Function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mathematical relationship from a set of inputs to a set of outputs.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Input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The input variable is what goes into the function. 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Operation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Mathematical procedures or processes used to work something out. For example; addition, subtraction, multiplication, division.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17" name="Google Shape;11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8" name="Google Shape;118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8200" y="6246579"/>
            <a:ext cx="2674800" cy="955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05600" y="7343225"/>
            <a:ext cx="2160000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45600" y="3323213"/>
            <a:ext cx="1079999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905000" y="3323213"/>
            <a:ext cx="1079999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546838" y="3323213"/>
            <a:ext cx="1079999" cy="107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"/>
          <p:cNvSpPr/>
          <p:nvPr/>
        </p:nvSpPr>
        <p:spPr>
          <a:xfrm>
            <a:off x="89250" y="231575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8" name="Google Shape;128;p3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9" name="Google Shape;129;p3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Expressions and Equations                                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5 - 6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30" name="Google Shape;130;p3"/>
          <p:cNvGraphicFramePr/>
          <p:nvPr/>
        </p:nvGraphicFramePr>
        <p:xfrm>
          <a:off x="198206" y="51452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1" name="Google Shape;131;p3"/>
          <p:cNvGraphicFramePr/>
          <p:nvPr/>
        </p:nvGraphicFramePr>
        <p:xfrm>
          <a:off x="3468547" y="748278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Meteorologist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equations to help predict the weather. They use data like wind speed and temperature to create models and forecasts.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Game Developer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equations to control things like player movement, timing, and scoring systems.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22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Geography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 Geography, you can use expressions and equations to model things like population growth, carbon emissions, or temperature changes. 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2" name="Google Shape;132;p3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M531 - Simplifying Expressions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M707 - Solving Equations with One-Step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M509 - Solving Equations with Two or More Steps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3" name="Google Shape;13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4" name="Google Shape;13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5153100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35" name="Google Shape;135;p3"/>
          <p:cNvGraphicFramePr/>
          <p:nvPr/>
        </p:nvGraphicFramePr>
        <p:xfrm>
          <a:off x="193049" y="65396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4973900"/>
                <a:gridCol w="765000"/>
                <a:gridCol w="765000"/>
              </a:tblGrid>
              <a:tr h="32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chemeClr val="lt1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Simplify algebraic expressions by collecting like terms.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chemeClr val="lt1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Solve one-step linear equations.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chemeClr val="lt1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Solve two-step linear equations.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36" name="Google Shape;13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6539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37" name="Google Shape;137;p3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Expression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combination of numbers, variables and operations, but does not have an equal sign.</a:t>
                      </a:r>
                      <a:endParaRPr sz="9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Equation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 equation is a mathematical statement that shows two things are equal, using an equal sign.</a:t>
                      </a:r>
                      <a:endParaRPr sz="9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Equivalent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 maths, equivalent means two things are equal in value, even if they look different e.g 50% and 0.5</a:t>
                      </a:r>
                      <a:endParaRPr sz="9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38" name="Google Shape;138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9" name="Google Shape;139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369800" y="8012351"/>
            <a:ext cx="1799999" cy="145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9425" y="6233050"/>
            <a:ext cx="2103585" cy="137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45600" y="3333750"/>
            <a:ext cx="1079999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905000" y="3333750"/>
            <a:ext cx="1079999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546838" y="3333750"/>
            <a:ext cx="1079999" cy="107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"/>
          <p:cNvSpPr/>
          <p:nvPr/>
        </p:nvSpPr>
        <p:spPr>
          <a:xfrm>
            <a:off x="89250" y="231575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9" name="Google Shape;149;p4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0" name="Google Shape;150;p4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Place Value, Ordering and Rounding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7 → HT2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51" name="Google Shape;151;p4"/>
          <p:cNvGraphicFramePr/>
          <p:nvPr/>
        </p:nvGraphicFramePr>
        <p:xfrm>
          <a:off x="198206" y="51452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2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3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2" name="Google Shape;152;p4"/>
          <p:cNvGraphicFramePr/>
          <p:nvPr/>
        </p:nvGraphicFramePr>
        <p:xfrm>
          <a:off x="3468547" y="743708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Accountant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Works with money and uses rounding and place value to manage budgets and financial reports.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Pilot -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Uses place value and rounding when reading instruments and planning flights safely and accurately.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22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History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You use place value when reading historical dates, timelines, and centuries. Rounding helps when estimating time periods or comparing events that happened hundreds or thousands of years apart.</a:t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3" name="Google Shape;153;p4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U435 - Ordering 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Decimals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M111 - Rounding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Integers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M431 - Rounding Decimals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54" name="Google Shape;15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5" name="Google Shape;15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5153100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56" name="Google Shape;156;p4"/>
          <p:cNvGraphicFramePr/>
          <p:nvPr/>
        </p:nvGraphicFramePr>
        <p:xfrm>
          <a:off x="193049" y="65396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4973900"/>
                <a:gridCol w="765000"/>
                <a:gridCol w="765000"/>
              </a:tblGrid>
              <a:tr h="32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352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Compare and order integers and decimals.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52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Round to a power of 10.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52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Round to the nearest integer. 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52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Round to a decimal place.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57" name="Google Shape;15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6539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58" name="Google Shape;158;p4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{31724BA7-CAAF-4F62-87D9-624BB0431CAB}</a:tableStyleId>
              </a:tblPr>
              <a:tblGrid>
                <a:gridCol w="1016600"/>
                <a:gridCol w="221997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Place Value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The value of a digit depending on where it is in a number. For example, in 3,245 the 2 is worth 200.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Integer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 integer is a whole number that can be positive, negative, or zero, but it doesn't have fractions or decimals. For example, -2, 0, and 7 are all integers.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Rounding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Making a number simpler while keeping its value close. For example, rounding 173 to the nearest 10 gives 170.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59" name="Google Shape;159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0" name="Google Shape;160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34388" y="6924675"/>
            <a:ext cx="3102425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245613" y="3333750"/>
            <a:ext cx="1079999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905000" y="3333750"/>
            <a:ext cx="1079999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546838" y="3333750"/>
            <a:ext cx="1079999" cy="107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