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embeddedFontLst>
    <p:embeddedFont>
      <p:font typeface="EB Garamond"/>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EBGaramond-italic.fntdata"/><Relationship Id="rId10" Type="http://schemas.openxmlformats.org/officeDocument/2006/relationships/font" Target="fonts/EBGaramond-bold.fntdata"/><Relationship Id="rId12" Type="http://schemas.openxmlformats.org/officeDocument/2006/relationships/font" Target="fonts/EBGaramond-boldItalic.fntdata"/><Relationship Id="rId9" Type="http://schemas.openxmlformats.org/officeDocument/2006/relationships/font" Target="fonts/EBGaramon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686a13ca5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686a13ca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686a13ca5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686a13ca5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5" name="Google Shape;55;p13"/>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 name="Google Shape;56;p13"/>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a:t>
            </a:r>
            <a:r>
              <a:rPr b="1" lang="en-GB" sz="2300">
                <a:solidFill>
                  <a:schemeClr val="lt1"/>
                </a:solidFill>
                <a:highlight>
                  <a:srgbClr val="FF0000"/>
                </a:highlight>
                <a:latin typeface="EB Garamond"/>
                <a:ea typeface="EB Garamond"/>
                <a:cs typeface="EB Garamond"/>
                <a:sym typeface="EB Garamond"/>
              </a:rPr>
              <a:t> ORGANISER</a:t>
            </a:r>
            <a:endParaRPr b="1" sz="2300">
              <a:solidFill>
                <a:schemeClr val="lt1"/>
              </a:solidFill>
              <a:highlight>
                <a:srgbClr val="FF0000"/>
              </a:highlight>
              <a:latin typeface="EB Garamond"/>
              <a:ea typeface="EB Garamond"/>
              <a:cs typeface="EB Garamond"/>
              <a:sym typeface="EB Garamond"/>
            </a:endParaRPr>
          </a:p>
        </p:txBody>
      </p:sp>
      <p:sp>
        <p:nvSpPr>
          <p:cNvPr id="57" name="Google Shape;57;p13"/>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rPr lang="en-GB" sz="1100">
                <a:solidFill>
                  <a:schemeClr val="lt1"/>
                </a:solidFill>
                <a:highlight>
                  <a:srgbClr val="C27BA0"/>
                </a:highlight>
              </a:rPr>
              <a:t>KEYWORDS</a:t>
            </a:r>
            <a:endParaRPr sz="1100">
              <a:solidFill>
                <a:schemeClr val="lt1"/>
              </a:solidFill>
              <a:highlight>
                <a:srgbClr val="C27BA0"/>
              </a:highlight>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Clocking the audience when an actor looks straight at the audience giving them a chance to understand what the character is thinking. 2. Passing the focus Moving the audience's attention from one character on stage to another. 3. gesture any movement of the actor’s head, shoulder, arm, hand, leg, or foot to convey meaning. 4. Facial expression conveys an emotion that tells us about the character and the way they react to the situation. 5. Body language includes posture and stance and can convey a character’s feelings or personality. 6. Character a person portrayed in a drama, novel, or other artistic piece. 7. Mask headdress used to cover the face and enable the wearer to portray a particular character or animal. 8. Mime acting without words. 9. Plot the events of a play or arrangement of action 10. Scene a small section or portion of a play. 11. Blocking The moves of the actors on stage 12. Proxemics The positioning and distance of characters on stage to give dramatic impact. 13. Use of levels Contrast of height used in positioning, this could be with actors or set. 14. Slow motion A section of the Drama is performed slowly 15. Split stage The stage is split into two sections, so two different pieces of action can be seen alongside each other</a:t>
            </a:r>
            <a:r>
              <a:rPr b="1" lang="en-GB" sz="1100">
                <a:solidFill>
                  <a:schemeClr val="lt1"/>
                </a:solidFill>
                <a:highlight>
                  <a:schemeClr val="lt1"/>
                </a:highlight>
                <a:latin typeface="EB Garamond"/>
                <a:ea typeface="EB Garamond"/>
                <a:cs typeface="EB Garamond"/>
                <a:sym typeface="EB Garamond"/>
              </a:rPr>
              <a:t>.</a:t>
            </a:r>
            <a:endParaRPr b="1" sz="11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1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8" name="Google Shape;58;p13"/>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Masks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59" name="Google Shape;59;p13"/>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a:effectLst>
            <a:outerShdw blurRad="57150" rotWithShape="0" algn="bl" dir="5400000" dist="19050">
              <a:srgbClr val="000000">
                <a:alpha val="1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900">
                <a:solidFill>
                  <a:schemeClr val="lt1"/>
                </a:solidFill>
                <a:highlight>
                  <a:srgbClr val="C27BA0"/>
                </a:highlight>
                <a:latin typeface="EB Garamond"/>
                <a:ea typeface="EB Garamond"/>
                <a:cs typeface="EB Garamond"/>
                <a:sym typeface="EB Garamond"/>
              </a:rPr>
              <a:t>WHAT DO I NEED TO KNOW BEFORE STARTING?</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100">
                <a:latin typeface="EB Garamond"/>
                <a:ea typeface="EB Garamond"/>
                <a:cs typeface="EB Garamond"/>
                <a:sym typeface="EB Garamond"/>
              </a:rPr>
              <a:t>Masks were used by actors during performances to clearly depict emotions to every member of the audience, even those people sitting in the seats far away from the stage. The large faces added a sense of exaggeration to the actors' emotions, which helped them convey their role to the entire open-air theatre. These masks also allowed actors to play characters different to themselves such as women or elderly characters as all the actors in ancient Greek theatre were always men. One actor could also play more than one character with the help of these masks.</a:t>
            </a:r>
            <a:endParaRPr b="1" sz="1100">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0" name="Google Shape;60;p13"/>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T</a:t>
            </a:r>
            <a:r>
              <a:rPr b="1" lang="en-GB" sz="1000">
                <a:solidFill>
                  <a:schemeClr val="dk1"/>
                </a:solidFill>
                <a:highlight>
                  <a:schemeClr val="lt1"/>
                </a:highlight>
                <a:latin typeface="EB Garamond"/>
                <a:ea typeface="EB Garamond"/>
                <a:cs typeface="EB Garamond"/>
                <a:sym typeface="EB Garamond"/>
              </a:rPr>
              <a:t>he development and application of drama skills to communicate a character, emotion and style in response to the theme Who am I though the medium of "Masks" will be explored.</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Developing, responding,  performing and evaluating the  drama, by  actively developing the skills and conventions that are central to Drama whilst exploring the medium of "Masks"</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This unit of learning helps recognise the layers of meaning to develop their knowledge of dramatic conventions , the disciplines of Drama and their sense of audience through a variety of stimuli. </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Doing this by participating in responding and developing  drama, and by stepping back to appreciate and appraise their own contributions and those of others.</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solidFill>
                <a:schemeClr val="dk1"/>
              </a:solidFill>
            </a:endParaRPr>
          </a:p>
          <a:p>
            <a:pPr indent="0" lvl="0" marL="0" rtl="0" algn="ctr">
              <a:spcBef>
                <a:spcPts val="0"/>
              </a:spcBef>
              <a:spcAft>
                <a:spcPts val="0"/>
              </a:spcAft>
              <a:buNone/>
            </a:pPr>
            <a:r>
              <a:t/>
            </a:r>
            <a:endParaRPr>
              <a:solidFill>
                <a:schemeClr val="dk1"/>
              </a:solidFill>
            </a:endParaRPr>
          </a:p>
          <a:p>
            <a:pPr indent="0" lvl="0" marL="0" rtl="0" algn="ctr">
              <a:spcBef>
                <a:spcPts val="0"/>
              </a:spcBef>
              <a:spcAft>
                <a:spcPts val="0"/>
              </a:spcAft>
              <a:buNone/>
            </a:pPr>
            <a:r>
              <a:t/>
            </a:r>
            <a:endParaRPr>
              <a:solidFill>
                <a:schemeClr val="dk1"/>
              </a:solidFill>
            </a:endParaRPr>
          </a:p>
          <a:p>
            <a:pPr indent="0" lvl="0" marL="0" rtl="0" algn="l">
              <a:spcBef>
                <a:spcPts val="0"/>
              </a:spcBef>
              <a:spcAft>
                <a:spcPts val="0"/>
              </a:spcAft>
              <a:buNone/>
            </a:pPr>
            <a:r>
              <a:rPr b="1" lang="en-GB" sz="1000">
                <a:solidFill>
                  <a:schemeClr val="lt1"/>
                </a:solidFill>
                <a:highlight>
                  <a:schemeClr val="lt1"/>
                </a:highlight>
                <a:latin typeface="EB Garamond"/>
                <a:ea typeface="EB Garamond"/>
                <a:cs typeface="EB Garamond"/>
                <a:sym typeface="EB Garamond"/>
              </a:rPr>
              <a:t>T</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61" name="Google Shape;61;p13"/>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62" name="Google Shape;62;p13"/>
          <p:cNvPicPr preferRelativeResize="0"/>
          <p:nvPr/>
        </p:nvPicPr>
        <p:blipFill>
          <a:blip r:embed="rId3">
            <a:alphaModFix/>
          </a:blip>
          <a:stretch>
            <a:fillRect/>
          </a:stretch>
        </p:blipFill>
        <p:spPr>
          <a:xfrm>
            <a:off x="5065194" y="4251019"/>
            <a:ext cx="1557350" cy="733431"/>
          </a:xfrm>
          <a:prstGeom prst="rect">
            <a:avLst/>
          </a:prstGeom>
          <a:noFill/>
          <a:ln>
            <a:noFill/>
          </a:ln>
        </p:spPr>
      </p:pic>
      <p:pic>
        <p:nvPicPr>
          <p:cNvPr id="63" name="Google Shape;63;p13"/>
          <p:cNvPicPr preferRelativeResize="0"/>
          <p:nvPr/>
        </p:nvPicPr>
        <p:blipFill>
          <a:blip r:embed="rId4">
            <a:alphaModFix/>
          </a:blip>
          <a:stretch>
            <a:fillRect/>
          </a:stretch>
        </p:blipFill>
        <p:spPr>
          <a:xfrm>
            <a:off x="2526425" y="2296788"/>
            <a:ext cx="1256500" cy="549925"/>
          </a:xfrm>
          <a:prstGeom prst="rect">
            <a:avLst/>
          </a:prstGeom>
          <a:noFill/>
          <a:ln>
            <a:noFill/>
          </a:ln>
        </p:spPr>
      </p:pic>
      <p:pic>
        <p:nvPicPr>
          <p:cNvPr id="64" name="Google Shape;64;p13"/>
          <p:cNvPicPr preferRelativeResize="0"/>
          <p:nvPr/>
        </p:nvPicPr>
        <p:blipFill>
          <a:blip r:embed="rId5">
            <a:alphaModFix/>
          </a:blip>
          <a:stretch>
            <a:fillRect/>
          </a:stretch>
        </p:blipFill>
        <p:spPr>
          <a:xfrm>
            <a:off x="7025975" y="3940000"/>
            <a:ext cx="1792050" cy="1102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 name="Shape 68"/>
        <p:cNvGrpSpPr/>
        <p:nvPr/>
      </p:nvGrpSpPr>
      <p:grpSpPr>
        <a:xfrm>
          <a:off x="0" y="0"/>
          <a:ext cx="0" cy="0"/>
          <a:chOff x="0" y="0"/>
          <a:chExt cx="0" cy="0"/>
        </a:xfrm>
      </p:grpSpPr>
      <p:sp>
        <p:nvSpPr>
          <p:cNvPr id="69" name="Google Shape;69;p1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70" name="Google Shape;70;p14"/>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1" name="Google Shape;71;p14"/>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72" name="Google Shape;72;p14"/>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a:t>
            </a:r>
            <a:r>
              <a:rPr lang="en-GB">
                <a:solidFill>
                  <a:schemeClr val="lt1"/>
                </a:solidFill>
                <a:highlight>
                  <a:srgbClr val="C27BA0"/>
                </a:highlight>
                <a:latin typeface="EB Garamond"/>
                <a:ea typeface="EB Garamond"/>
                <a:cs typeface="EB Garamond"/>
                <a:sym typeface="EB Garamond"/>
              </a:rPr>
              <a:t>EYWORDS</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World War 1 A global conflict from 1914-1918 in which the main protagonists were Britain and Germany (&amp; allies).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Trooper Corporal Sergeant Lieutenant Captain Major Different ranks within the army (shown on order from junior to senior)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Trench An area between two trenches that belongs to neither side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No man’s Land A narrow ditch dug in the ground in which the soldiers lived and fought</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Bugle calls – a short tune announcing an event.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Calvary mount – soldiers who fight on horseback.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Colt – young male horse.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Convoy – a group of vehicles travelling together.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Copse – small group of trees.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Guineas – old coin worth about £1.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Jerry – name of the Germans in WW1.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Molly-coddled – to over protect someone.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Sentries – soldiers stationed to keep guard</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latin typeface="EB Garamond"/>
                <a:ea typeface="EB Garamond"/>
                <a:cs typeface="EB Garamond"/>
                <a:sym typeface="EB Garamond"/>
              </a:rPr>
              <a:t>Still-Image, Thought Tracking, Physicality, Movement, Ensemble, Voice, Physical Theatre</a:t>
            </a:r>
            <a:endParaRPr b="1">
              <a:latin typeface="EB Garamond"/>
              <a:ea typeface="EB Garamond"/>
              <a:cs typeface="EB Garamond"/>
              <a:sym typeface="EB Garamond"/>
            </a:endParaRPr>
          </a:p>
          <a:p>
            <a:pPr indent="0" lvl="0" marL="0" rtl="0" algn="l">
              <a:spcBef>
                <a:spcPts val="0"/>
              </a:spcBef>
              <a:spcAft>
                <a:spcPts val="0"/>
              </a:spcAft>
              <a:buNone/>
            </a:pPr>
            <a:r>
              <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3" name="Google Shape;73;p14"/>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War Horse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74" name="Google Shape;74;p14"/>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“Any problem can be solved between people if only they can trust each other”</a:t>
            </a:r>
            <a:endParaRPr/>
          </a:p>
          <a:p>
            <a:pPr indent="0" lvl="0" marL="0" rtl="0" algn="l">
              <a:spcBef>
                <a:spcPts val="0"/>
              </a:spcBef>
              <a:spcAft>
                <a:spcPts val="0"/>
              </a:spcAft>
              <a:buNone/>
            </a:pPr>
            <a:r>
              <a:rPr b="1" lang="en-GB"/>
              <a:t>T</a:t>
            </a:r>
            <a:r>
              <a:rPr b="1" lang="en-GB">
                <a:latin typeface="EB Garamond"/>
                <a:ea typeface="EB Garamond"/>
                <a:cs typeface="EB Garamond"/>
                <a:sym typeface="EB Garamond"/>
              </a:rPr>
              <a:t>he novel is written from the point of view of Joey, a horse bought by the Army to serve in World War 1. It describes Joey’s experiences, and details how Albert, Joey’s former owner, tries to bring him home safely from France. Themes The impact of war and conflict Friendship Setting The book is set within the English countryside of rural Devon. </a:t>
            </a:r>
            <a:endParaRPr b="1">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5" name="Google Shape;75;p14"/>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lang="en-GB" sz="1000">
                <a:solidFill>
                  <a:schemeClr val="lt1"/>
                </a:solidFill>
                <a:highlight>
                  <a:srgbClr val="C27BA0"/>
                </a:highlight>
                <a:latin typeface="EB Garamond"/>
                <a:ea typeface="EB Garamond"/>
                <a:cs typeface="EB Garamond"/>
                <a:sym typeface="EB Garamond"/>
              </a:rPr>
              <a:t>WHAT SHOULD I KNOW/BE ABLE TO DO AT THE END OF THIS TOPIC</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Clr>
                <a:schemeClr val="dk1"/>
              </a:buClr>
              <a:buSzPts val="1100"/>
              <a:buFont typeface="Arial"/>
              <a:buNone/>
            </a:pPr>
            <a:r>
              <a:rPr b="1" lang="en-GB" sz="1200">
                <a:solidFill>
                  <a:schemeClr val="dk1"/>
                </a:solidFill>
                <a:latin typeface="EB Garamond"/>
                <a:ea typeface="EB Garamond"/>
                <a:cs typeface="EB Garamond"/>
                <a:sym typeface="EB Garamond"/>
              </a:rPr>
              <a:t>You will demonstrate the journey of a ww1 soldier though a range of drama conventions. Use clear characterisation when developing a </a:t>
            </a:r>
            <a:r>
              <a:rPr b="1" lang="en-GB" sz="1200">
                <a:solidFill>
                  <a:schemeClr val="dk1"/>
                </a:solidFill>
                <a:latin typeface="EB Garamond"/>
                <a:ea typeface="EB Garamond"/>
                <a:cs typeface="EB Garamond"/>
                <a:sym typeface="EB Garamond"/>
              </a:rPr>
              <a:t>character To</a:t>
            </a:r>
            <a:r>
              <a:rPr b="1" lang="en-GB" sz="1200">
                <a:solidFill>
                  <a:schemeClr val="dk1"/>
                </a:solidFill>
                <a:latin typeface="EB Garamond"/>
                <a:ea typeface="EB Garamond"/>
                <a:cs typeface="EB Garamond"/>
                <a:sym typeface="EB Garamond"/>
              </a:rPr>
              <a:t> demonstrate how a character is feeling throughout their journey through narration. You will use lesson materials to assist in the development of their set to apply thought tracking to a character and contribute to a whole ensemble performance. You will use vocal techniques (pace, pitch, pause) to show character. Block your scene with thought for stage space. Respond to direction and refine my performance. Apply physical theatre to a scene work collaboratively identify why horses were used during the war.</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76" name="Google Shape;76;p14"/>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77" name="Google Shape;77;p14"/>
          <p:cNvPicPr preferRelativeResize="0"/>
          <p:nvPr/>
        </p:nvPicPr>
        <p:blipFill>
          <a:blip r:embed="rId3">
            <a:alphaModFix/>
          </a:blip>
          <a:stretch>
            <a:fillRect/>
          </a:stretch>
        </p:blipFill>
        <p:spPr>
          <a:xfrm>
            <a:off x="7917225" y="3485375"/>
            <a:ext cx="1150900" cy="911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1" name="Shape 81"/>
        <p:cNvGrpSpPr/>
        <p:nvPr/>
      </p:nvGrpSpPr>
      <p:grpSpPr>
        <a:xfrm>
          <a:off x="0" y="0"/>
          <a:ext cx="0" cy="0"/>
          <a:chOff x="0" y="0"/>
          <a:chExt cx="0" cy="0"/>
        </a:xfrm>
      </p:grpSpPr>
      <p:sp>
        <p:nvSpPr>
          <p:cNvPr id="82" name="Google Shape;82;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83" name="Google Shape;83;p15"/>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5"/>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85" name="Google Shape;85;p15"/>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highlight>
                  <a:srgbClr val="C27BA0"/>
                </a:highlight>
              </a:rPr>
              <a:t>K</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Develop: The progression of a character or piece of drama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Projection: The ability to make a sound heard at a distance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Sustain: The ability to stay in role for a period of time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Flashback - a scene in a play, novel, etc. set in a time earlier than the main story</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 Freeze Frame – a group of actors creating a still image that represents part of a story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Perform - present (a form of entertainment) to an audience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Rehearse - practise (a play, piece of music, or other work) for later public performance.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Direct Address- a character speaks directly to the audience while the action on stage remains spate and unaware of this interaction.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6" name="Google Shape;86;p15"/>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87" name="Google Shape;87;p15"/>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This play was originally published in 1969. Ernie is a boy with an</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incredible imagination – everything he imagines becomes real, much to the consternation of his parents. They take Ernie to the doctor’s in search of a cure but things don’t go exactly as planned. Secret agents, a boxing granny and mountaineering in the local library make this a hilarious story and fun for all ages. You will explore the characters in the play and how to portray engaging characterisation. You will conclude the topic by creating your own scene in the play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demonstrating your skills in devising an imaginative plot.</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8" name="Google Shape;88;p15"/>
          <p:cNvSpPr/>
          <p:nvPr/>
        </p:nvSpPr>
        <p:spPr>
          <a:xfrm>
            <a:off x="72725" y="2942950"/>
            <a:ext cx="4755900" cy="2200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You will read this play scene by scene taking an opportunity to explore your interpretation of the plot, characters and techniques. You will develop knowledge in characterisation in order to perform with exaggeration. By adopting the style of Ayckbourn, you will develop the skills to devise imaginative plays. </a:t>
            </a:r>
            <a:r>
              <a:rPr b="1" lang="en-GB" sz="1100">
                <a:solidFill>
                  <a:schemeClr val="dk1"/>
                </a:solidFill>
                <a:latin typeface="EB Garamond"/>
                <a:ea typeface="EB Garamond"/>
                <a:cs typeface="EB Garamond"/>
                <a:sym typeface="EB Garamond"/>
              </a:rPr>
              <a:t>Students will demonstrate their understanding of the play elements and key plot features. Students will work effectively as part of a group to create a whole class performance. Students will be able to use flashback and role-play to create and perform an alternative</a:t>
            </a:r>
            <a:r>
              <a:rPr b="1" lang="en-GB" sz="1100">
                <a:solidFill>
                  <a:schemeClr val="lt1"/>
                </a:solidFill>
                <a:highlight>
                  <a:schemeClr val="dk1"/>
                </a:highlight>
                <a:latin typeface="EB Garamond"/>
                <a:ea typeface="EB Garamond"/>
                <a:cs typeface="EB Garamond"/>
                <a:sym typeface="EB Garamond"/>
              </a:rPr>
              <a:t> </a:t>
            </a:r>
            <a:r>
              <a:rPr b="1" lang="en-GB" sz="1100">
                <a:solidFill>
                  <a:schemeClr val="dk1"/>
                </a:solidFill>
                <a:highlight>
                  <a:schemeClr val="lt1"/>
                </a:highlight>
                <a:latin typeface="EB Garamond"/>
                <a:ea typeface="EB Garamond"/>
                <a:cs typeface="EB Garamond"/>
                <a:sym typeface="EB Garamond"/>
              </a:rPr>
              <a:t>scene. </a:t>
            </a:r>
            <a:r>
              <a:rPr b="1" lang="en-GB" sz="1100">
                <a:solidFill>
                  <a:schemeClr val="dk1"/>
                </a:solidFill>
                <a:highlight>
                  <a:schemeClr val="lt1"/>
                </a:highlight>
                <a:latin typeface="Calibri"/>
                <a:ea typeface="Calibri"/>
                <a:cs typeface="Calibri"/>
                <a:sym typeface="Calibri"/>
              </a:rPr>
              <a:t>Student’s performance will demonstrate their ability to interpret and perform a scripted scene. </a:t>
            </a:r>
            <a:endParaRPr b="1" sz="1100">
              <a:solidFill>
                <a:schemeClr val="dk1"/>
              </a:solidFill>
              <a:highlight>
                <a:schemeClr val="lt1"/>
              </a:highlight>
              <a:latin typeface="Calibri"/>
              <a:ea typeface="Calibri"/>
              <a:cs typeface="Calibri"/>
              <a:sym typeface="Calibri"/>
            </a:endParaRPr>
          </a:p>
          <a:p>
            <a:pPr indent="0" lvl="0" marL="0" rtl="0" algn="l">
              <a:spcBef>
                <a:spcPts val="0"/>
              </a:spcBef>
              <a:spcAft>
                <a:spcPts val="0"/>
              </a:spcAft>
              <a:buNone/>
            </a:pPr>
            <a:r>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latin typeface="EB Garamond"/>
                <a:ea typeface="EB Garamond"/>
                <a:cs typeface="EB Garamond"/>
                <a:sym typeface="EB Garamond"/>
              </a:rPr>
              <a:t> </a:t>
            </a:r>
            <a:endParaRPr b="1" sz="11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89" name="Google Shape;89;p15"/>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90" name="Google Shape;90;p15"/>
          <p:cNvPicPr preferRelativeResize="0"/>
          <p:nvPr/>
        </p:nvPicPr>
        <p:blipFill>
          <a:blip r:embed="rId3">
            <a:alphaModFix/>
          </a:blip>
          <a:stretch>
            <a:fillRect/>
          </a:stretch>
        </p:blipFill>
        <p:spPr>
          <a:xfrm>
            <a:off x="7476050" y="3996275"/>
            <a:ext cx="1214150" cy="9720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