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10692000" cx="7560000"/>
  <p:notesSz cx="7560000" cy="10692000"/>
  <p:embeddedFontLst>
    <p:embeddedFont>
      <p:font typeface="Roboto"/>
      <p:regular r:id="rId8"/>
      <p:bold r:id="rId9"/>
      <p:italic r:id="rId10"/>
      <p:boldItalic r:id="rId11"/>
    </p:embeddedFont>
    <p:embeddedFont>
      <p:font typeface="Comfortaa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8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B55643F-8DCD-4BC4-830A-9EE9B37A150C}">
  <a:tblStyle styleId="{AB55643F-8DCD-4BC4-830A-9EE9B37A150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8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Italic.fntdata"/><Relationship Id="rId10" Type="http://schemas.openxmlformats.org/officeDocument/2006/relationships/font" Target="fonts/Roboto-italic.fntdata"/><Relationship Id="rId13" Type="http://schemas.openxmlformats.org/officeDocument/2006/relationships/font" Target="fonts/Comfortaa-bold.fntdata"/><Relationship Id="rId12" Type="http://schemas.openxmlformats.org/officeDocument/2006/relationships/font" Target="fonts/Comfortaa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Roboto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7015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0acfdec3a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30acfdec3a1_1_0:notes"/>
          <p:cNvSpPr/>
          <p:nvPr>
            <p:ph idx="2" type="sldImg"/>
          </p:nvPr>
        </p:nvSpPr>
        <p:spPr>
          <a:xfrm>
            <a:off x="2216997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88050" y="2977950"/>
            <a:ext cx="6783900" cy="6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1694700" y="4284600"/>
            <a:ext cx="9060900" cy="16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-1612725" y="2701800"/>
            <a:ext cx="90609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567000" y="1749826"/>
            <a:ext cx="6426000" cy="37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Calibri"/>
              <a:buNone/>
              <a:defRPr sz="69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945000" y="5615776"/>
            <a:ext cx="5670000" cy="25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lvl="0" rtl="0" algn="ctr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lvl="1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/>
            </a:lvl2pPr>
            <a:lvl3pPr lvl="2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3pPr>
            <a:lvl4pPr lvl="3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4pPr>
            <a:lvl5pPr lvl="4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5pPr>
            <a:lvl6pPr lvl="5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6pPr>
            <a:lvl7pPr lvl="6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7pPr>
            <a:lvl8pPr lvl="7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8pPr>
            <a:lvl9pPr lvl="8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515813" y="2665578"/>
            <a:ext cx="6520500" cy="44478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Calibri"/>
              <a:buNone/>
              <a:defRPr sz="69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515813" y="7155228"/>
            <a:ext cx="6520500" cy="23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2300"/>
              <a:buNone/>
              <a:defRPr sz="23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2100"/>
              <a:buNone/>
              <a:defRPr sz="21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5197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38272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520734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520736" y="2621025"/>
            <a:ext cx="31983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1" sz="2800"/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b="1" sz="2300"/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b="1" sz="2100"/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520736" y="3905550"/>
            <a:ext cx="31983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3827251" y="2621025"/>
            <a:ext cx="32142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1" sz="2800"/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b="1" sz="2300"/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b="1" sz="2100"/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3827251" y="3905550"/>
            <a:ext cx="32142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libri"/>
              <a:buNone/>
              <a:defRPr sz="3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213984" y="1539452"/>
            <a:ext cx="3827400" cy="75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4635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 sz="3700"/>
            </a:lvl1pPr>
            <a:lvl2pPr indent="-4318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2pPr>
            <a:lvl3pPr indent="-4064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3pPr>
            <a:lvl4pPr indent="-3746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4pPr>
            <a:lvl5pPr indent="-3746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5pPr>
            <a:lvl6pPr indent="-3746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6pPr>
            <a:lvl7pPr indent="-3746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7pPr>
            <a:lvl8pPr indent="-3746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8pPr>
            <a:lvl9pPr indent="-3746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libri"/>
              <a:buNone/>
              <a:defRPr sz="3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213984" y="1539452"/>
            <a:ext cx="3827400" cy="75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b="0" i="0" sz="3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alibri"/>
              <a:buNone/>
              <a:defRPr b="0" i="0" sz="5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4318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7465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6195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6195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/>
        </p:nvSpPr>
        <p:spPr>
          <a:xfrm>
            <a:off x="-146412" y="195213"/>
            <a:ext cx="78528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b" bIns="74900" lIns="74900" spcFirstLastPara="1" rIns="74900" wrap="square" tIns="749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Comfortaa"/>
                <a:ea typeface="Comfortaa"/>
                <a:cs typeface="Comfortaa"/>
                <a:sym typeface="Comfortaa"/>
              </a:rPr>
              <a:t>Year 7 term 1 </a:t>
            </a:r>
            <a:endParaRPr b="1" sz="1800">
              <a:latin typeface="Comfortaa"/>
              <a:ea typeface="Comfortaa"/>
              <a:cs typeface="Comfortaa"/>
              <a:sym typeface="Comfortaa"/>
            </a:endParaRPr>
          </a:p>
        </p:txBody>
      </p:sp>
      <p:graphicFrame>
        <p:nvGraphicFramePr>
          <p:cNvPr id="85" name="Google Shape;85;p13"/>
          <p:cNvGraphicFramePr/>
          <p:nvPr/>
        </p:nvGraphicFramePr>
        <p:xfrm>
          <a:off x="143934" y="184307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{AB55643F-8DCD-4BC4-830A-9EE9B37A150C}</a:tableStyleId>
              </a:tblPr>
              <a:tblGrid>
                <a:gridCol w="980925"/>
                <a:gridCol w="2941950"/>
                <a:gridCol w="3111575"/>
              </a:tblGrid>
              <a:tr h="4529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8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         Learning Intentions  </a:t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8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Success Criteria </a:t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26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Lesson </a:t>
                      </a:r>
                      <a:endParaRPr b="1" sz="1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1-2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Music &amp; Me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The Musical Elements</a:t>
                      </a:r>
                      <a:endParaRPr/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Through a variety of practical tasks students will learn how music is made up of different elements</a:t>
                      </a:r>
                      <a:endParaRPr/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4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3-4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Dynamics &amp; Tempo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Students will be able to describe music in terms of </a:t>
                      </a:r>
                      <a:r>
                        <a:rPr lang="en-GB"/>
                        <a:t>loud and quiet ? quick and slow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Students will be able to perform simple musical phrases using a range of dynamics and speeds</a:t>
                      </a:r>
                      <a:endParaRPr/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6367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5-6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Introduction to Rhythmic notation</a:t>
                      </a:r>
                      <a:endParaRPr/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/>
                        <a:t>By the end of the lesson students will be able to read and write simple rhythmic notation.</a:t>
                      </a:r>
                      <a:endParaRPr/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58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7-8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Group Rhythm Composition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(Assessment Task)</a:t>
                      </a:r>
                      <a:endParaRPr/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F1F1F"/>
                        </a:buClr>
                        <a:buSzPts val="900"/>
                        <a:buFont typeface="Comfortaa"/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F1F1F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/>
                        <a:t>Students will compose a simple polyrhythm in groups of 4. This will be their first assessment task</a:t>
                      </a:r>
                      <a:endParaRPr/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62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9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Introduction to melodic notation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</a:rPr>
                        <a:t>By the end of the lesson students will be able to understand the concept of Pitch  THey will learn how to read and write simple melodic notation.</a:t>
                      </a:r>
                      <a:endParaRPr/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1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10-13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Performing Ode To Joy on keyboard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/>
                        <a:t>I am using all five fingers of my right hand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/>
                        <a:t>I am using the correct fingers for each note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/>
                        <a:t>I am playing all notes accurately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/>
                        <a:t>I am playing at a steady tempo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/>
                        <a:t>I am not pausing or hesitating when performing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86" name="Google Shape;8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" y="-74337"/>
            <a:ext cx="1023300" cy="10071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87" name="Google Shape;87;p13"/>
          <p:cNvSpPr txBox="1"/>
          <p:nvPr/>
        </p:nvSpPr>
        <p:spPr>
          <a:xfrm>
            <a:off x="-5882500" y="14485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88" name="Google Shape;88;p13"/>
          <p:cNvSpPr txBox="1"/>
          <p:nvPr/>
        </p:nvSpPr>
        <p:spPr>
          <a:xfrm>
            <a:off x="-5786725" y="3813625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1F1F1F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y</a:t>
            </a:r>
            <a:endParaRPr sz="1800"/>
          </a:p>
        </p:txBody>
      </p:sp>
      <p:sp>
        <p:nvSpPr>
          <p:cNvPr id="89" name="Google Shape;89;p13"/>
          <p:cNvSpPr txBox="1"/>
          <p:nvPr/>
        </p:nvSpPr>
        <p:spPr>
          <a:xfrm>
            <a:off x="-5690900" y="4502900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90" name="Google Shape;90;p13"/>
          <p:cNvSpPr txBox="1"/>
          <p:nvPr/>
        </p:nvSpPr>
        <p:spPr>
          <a:xfrm>
            <a:off x="346625" y="932775"/>
            <a:ext cx="6780000" cy="13677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Building Blocks: An introduction to key musical skills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