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692000" cx="7560000"/>
  <p:notesSz cx="7560000" cy="10692000"/>
  <p:embeddedFontLst>
    <p:embeddedFont>
      <p:font typeface="Roboto"/>
      <p:regular r:id="rId10"/>
      <p:bold r:id="rId11"/>
      <p:italic r:id="rId12"/>
      <p:boldItalic r:id="rId13"/>
    </p:embeddedFont>
    <p:embeddedFont>
      <p:font typeface="Comfortaa"/>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4D475B3-341C-44B9-B309-2075EF6ADB5A}">
  <a:tblStyle styleId="{44D475B3-341C-44B9-B309-2075EF6ADB5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Comfortaa-bold.fntdata"/><Relationship Id="rId14" Type="http://schemas.openxmlformats.org/officeDocument/2006/relationships/font" Target="fonts/Comfortaa-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e53da1587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e53da1587_0_132: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e53da1587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36e53da1587_0_141: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6e53da1587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36e53da1587_0_150: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1227675" y="265100"/>
            <a:ext cx="5398500" cy="5646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8 Term 1 - Hillsborough and Theatre in Education</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98371" y="987095"/>
          <a:ext cx="3000000" cy="3000000"/>
        </p:xfrm>
        <a:graphic>
          <a:graphicData uri="http://schemas.openxmlformats.org/drawingml/2006/table">
            <a:tbl>
              <a:tblPr>
                <a:noFill/>
                <a:tableStyleId>{44D475B3-341C-44B9-B309-2075EF6ADB5A}</a:tableStyleId>
              </a:tblPr>
              <a:tblGrid>
                <a:gridCol w="1100100"/>
                <a:gridCol w="2832125"/>
                <a:gridCol w="3231050"/>
              </a:tblGrid>
              <a:tr h="2614100">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Building on Year 7, this unit introduces pupils to Verbatim Theatre, Theatre in Education (TIE), and the work of practitioner Bertolt Brecht.</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Pupils will develop respond,  perform and evaluate the  drama, by  actively developing the skills and conventions that are central to Drama whilst exploring the medium of "Theatre in Education"</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Pupils apply previously learned drama skills and conventions to explore real-world issues, focusing on the Hillsborough disaster.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Through this, they learn how drama can be a powerful medium to challenge social issues and raise awareness.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The unit also deepens pupils’ ability to appraise their own and others’ work, while enhancing their understanding of performance structure, audience engagement, and collaborative creation.</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 To explore brechtian performance techniques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apply three alienation techniques to a devised performance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the differences between modern theatre and Brechtian theatre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 To apply alienation techniques to a devised performance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levels, gestures and facial expressions when creating a still image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apply appropriate stereotypical characterisation to a transition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Connect emotionally to a character to enhance performance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a:t>
                      </a:r>
                      <a:r>
                        <a:rPr lang="en-GB" sz="1100">
                          <a:latin typeface="Comfortaa"/>
                          <a:ea typeface="Comfortaa"/>
                          <a:cs typeface="Comfortaa"/>
                          <a:sym typeface="Comfortaa"/>
                        </a:rPr>
                        <a:t>o devise an ensemble piece of protest theatre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t/>
                      </a:r>
                      <a:endParaRPr sz="1100">
                        <a:highlight>
                          <a:srgbClr val="FFFF00"/>
                        </a:highlight>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levels, gestures and facial expressions when creating a still image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why performers may use a soundscape within a performance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work collaboratively to create their own  soundscape to assist with transitions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a:t>
                      </a:r>
                      <a:r>
                        <a:rPr lang="en-GB" sz="1100">
                          <a:latin typeface="Comfortaa"/>
                          <a:ea typeface="Comfortaa"/>
                          <a:cs typeface="Comfortaa"/>
                          <a:sym typeface="Comfortaa"/>
                        </a:rPr>
                        <a:t> use writing in role as a stimulus for a performance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writing in role to help understand the emotional development of their character</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devise a piece of protest theatre as a class ensemble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identify the benefits and limitations of working as a whole ensemble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to transition between solo performance, small ensemble and whole ensemble within a piece of theatre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apply an appropriate soundscape to transitions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919200" cy="9048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8 Term 2 -The Haunting of Ravenswood Manor</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95" name="Google Shape;95;p14"/>
          <p:cNvGraphicFramePr/>
          <p:nvPr/>
        </p:nvGraphicFramePr>
        <p:xfrm>
          <a:off x="198371" y="987095"/>
          <a:ext cx="3000000" cy="3000000"/>
        </p:xfrm>
        <a:graphic>
          <a:graphicData uri="http://schemas.openxmlformats.org/drawingml/2006/table">
            <a:tbl>
              <a:tblPr>
                <a:noFill/>
                <a:tableStyleId>{44D475B3-341C-44B9-B309-2075EF6ADB5A}</a:tableStyleId>
              </a:tblPr>
              <a:tblGrid>
                <a:gridCol w="1100100"/>
                <a:gridCol w="3299450"/>
                <a:gridCol w="2763725"/>
              </a:tblGrid>
              <a:tr h="2260075">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this immersive and atmospheric unit, pupils explore the world of The Haunting of Ravenswood Manor, a fictional gothic mystery designed to develop their ability to create mood, tension, and suspense through performance.</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Pupils will experiment with a range of techniques to build a chilling and engaging audience experience. They will use multimedia elements—such as soundscapes, lighting, and projections—to enhance the eerie setting and create moments of surprise and unease. Through writing in role, pupils will develop backstories, monologues, and character motivations, deepening their understanding of narrative and perspective.</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A key focus of the unit is the exploration of promenade theatre, where scenes are performed in different locations and audiences are guided through the experience. Pupils will learn how to apply the styles and techniques of key theatre practitioners—such as Stanislavski (naturalism), Artaud (theatre of cruelty), and Brecht (breaking the fourth wall)—to structure and enhance their site-specific scenes.</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create believable characters and establish the haunted setting using still images and characterisation.</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Perform in role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work in groups to create clear still images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apply physical characterisation to a character</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explore how multimedia can assist in creating suspense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devise using given circumstances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Incorporate multimedia to assist in creating </a:t>
                      </a:r>
                      <a:r>
                        <a:rPr lang="en-GB" sz="1200">
                          <a:latin typeface="Comfortaa"/>
                          <a:ea typeface="Comfortaa"/>
                          <a:cs typeface="Comfortaa"/>
                          <a:sym typeface="Comfortaa"/>
                        </a:rPr>
                        <a:t>suspense</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explore how stylised movement can assist in creating </a:t>
                      </a:r>
                      <a:r>
                        <a:rPr lang="en-GB" sz="1200">
                          <a:latin typeface="Comfortaa"/>
                          <a:ea typeface="Comfortaa"/>
                          <a:cs typeface="Comfortaa"/>
                          <a:sym typeface="Comfortaa"/>
                        </a:rPr>
                        <a:t>suspense</a:t>
                      </a:r>
                      <a:r>
                        <a:rPr lang="en-GB" sz="1200">
                          <a:latin typeface="Comfortaa"/>
                          <a:ea typeface="Comfortaa"/>
                          <a:cs typeface="Comfortaa"/>
                          <a:sym typeface="Comfortaa"/>
                        </a:rPr>
                        <a:t>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Apply frantic technique to assist in physical storytelling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Incorporate multimedia to assist in creating </a:t>
                      </a:r>
                      <a:r>
                        <a:rPr lang="en-GB" sz="1200">
                          <a:latin typeface="Comfortaa"/>
                          <a:ea typeface="Comfortaa"/>
                          <a:cs typeface="Comfortaa"/>
                          <a:sym typeface="Comfortaa"/>
                        </a:rPr>
                        <a:t>suspense</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explore characters internal thoughts through writing in role and through tracking</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stay in character when </a:t>
                      </a:r>
                      <a:r>
                        <a:rPr lang="en-GB" sz="1200">
                          <a:latin typeface="Comfortaa"/>
                          <a:ea typeface="Comfortaa"/>
                          <a:cs typeface="Comfortaa"/>
                          <a:sym typeface="Comfortaa"/>
                        </a:rPr>
                        <a:t>hot seating</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write in character expressing their thoughts and feelings</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use flashbacks to demonstrate a ghosts backstory</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Link a characters past to their present story</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Use the brechtian skill of narration to guide the audience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Use Stanislavski's toolbox to assist in the devising process</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To apply practitioners stylistic features to a promenade theatre piece</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200">
                          <a:latin typeface="Comfortaa"/>
                          <a:ea typeface="Comfortaa"/>
                          <a:cs typeface="Comfortaa"/>
                          <a:sym typeface="Comfortaa"/>
                        </a:rPr>
                        <a:t>show emotional change through voice and movement </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p>
                      <a:pPr indent="0" lvl="0" marL="0" rtl="0" algn="l">
                        <a:spcBef>
                          <a:spcPts val="0"/>
                        </a:spcBef>
                        <a:spcAft>
                          <a:spcPts val="0"/>
                        </a:spcAft>
                        <a:buNone/>
                      </a:pPr>
                      <a:r>
                        <a:rPr lang="en-GB" sz="1200">
                          <a:latin typeface="Comfortaa"/>
                          <a:ea typeface="Comfortaa"/>
                          <a:cs typeface="Comfortaa"/>
                          <a:sym typeface="Comfortaa"/>
                        </a:rPr>
                        <a:t>perform a piece of promenade theatre</a:t>
                      </a:r>
                      <a:endParaRPr sz="1200">
                        <a:latin typeface="Comfortaa"/>
                        <a:ea typeface="Comfortaa"/>
                        <a:cs typeface="Comfortaa"/>
                        <a:sym typeface="Comfortaa"/>
                      </a:endParaRPr>
                    </a:p>
                    <a:p>
                      <a:pPr indent="0" lvl="0" marL="0" rtl="0" algn="l">
                        <a:spcBef>
                          <a:spcPts val="0"/>
                        </a:spcBef>
                        <a:spcAft>
                          <a:spcPts val="0"/>
                        </a:spcAft>
                        <a:buNone/>
                      </a:pPr>
                      <a:r>
                        <a:t/>
                      </a:r>
                      <a:endParaRPr sz="12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96" name="Google Shape;96;p14"/>
          <p:cNvPicPr preferRelativeResize="0"/>
          <p:nvPr/>
        </p:nvPicPr>
        <p:blipFill>
          <a:blip r:embed="rId3">
            <a:alphaModFix/>
          </a:blip>
          <a:stretch>
            <a:fillRect/>
          </a:stretch>
        </p:blipFill>
        <p:spPr>
          <a:xfrm>
            <a:off x="0" y="0"/>
            <a:ext cx="919200" cy="904800"/>
          </a:xfrm>
          <a:prstGeom prst="ellipse">
            <a:avLst/>
          </a:prstGeom>
          <a:noFill/>
          <a:ln>
            <a:noFill/>
          </a:ln>
        </p:spPr>
      </p:pic>
      <p:sp>
        <p:nvSpPr>
          <p:cNvPr id="97" name="Google Shape;97;p14"/>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98" name="Google Shape;98;p14"/>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99" name="Google Shape;99;p14"/>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5"/>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8   Term 3 - Our Day Out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105" name="Google Shape;105;p15"/>
          <p:cNvGraphicFramePr/>
          <p:nvPr/>
        </p:nvGraphicFramePr>
        <p:xfrm>
          <a:off x="198371" y="987095"/>
          <a:ext cx="3000000" cy="3000000"/>
        </p:xfrm>
        <a:graphic>
          <a:graphicData uri="http://schemas.openxmlformats.org/drawingml/2006/table">
            <a:tbl>
              <a:tblPr>
                <a:noFill/>
                <a:tableStyleId>{44D475B3-341C-44B9-B309-2075EF6ADB5A}</a:tableStyleId>
              </a:tblPr>
              <a:tblGrid>
                <a:gridCol w="1087050"/>
                <a:gridCol w="2637175"/>
                <a:gridCol w="3354075"/>
              </a:tblGrid>
              <a:tr h="3164725">
                <a:tc gridSpan="3">
                  <a:txBody>
                    <a:bodyPr/>
                    <a:lstStyle/>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this scheme in year 8, pupils  will be practically studying the text "Our Day Out"</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They will explore the role of performers as well as have an introduction to technical theatre.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This year pupils  will build on skills from year 7, focusing on what the playwrights thematic intentions were in relation to challenging society.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this unit of learning,  pupils  will focus on building on their physical and vocal skills which go together to create a character.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They will work on duologues and whole group scenes , exploring how to show relationships on the stage and also what contextual factors influenced the playwright.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They will work as an ensemble exploring the dramatic devices to rehearse, develop and evaluate a script.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329425">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1147475">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be able to successfully portray a stereotypical character in a  performance of the plot. </a:t>
                      </a:r>
                      <a:endParaRPr sz="1000">
                        <a:latin typeface="Comfortaa"/>
                        <a:ea typeface="Comfortaa"/>
                        <a:cs typeface="Comfortaa"/>
                        <a:sym typeface="Comfortaa"/>
                      </a:endParaRPr>
                    </a:p>
                    <a:p>
                      <a:pPr indent="0" lvl="0" marL="0" rtl="0" algn="just">
                        <a:spcBef>
                          <a:spcPts val="0"/>
                        </a:spcBef>
                        <a:spcAft>
                          <a:spcPts val="0"/>
                        </a:spcAft>
                        <a:buNone/>
                      </a:pPr>
                      <a:r>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demonstrate how to physically portray a stereotypical character in their plot section. </a:t>
                      </a:r>
                      <a:endParaRPr sz="1000">
                        <a:latin typeface="Comfortaa"/>
                        <a:ea typeface="Comfortaa"/>
                        <a:cs typeface="Comfortaa"/>
                        <a:sym typeface="Comfortaa"/>
                      </a:endParaRPr>
                    </a:p>
                    <a:p>
                      <a:pPr indent="0" lvl="0" marL="0" rtl="0" algn="just">
                        <a:spcBef>
                          <a:spcPts val="0"/>
                        </a:spcBef>
                        <a:spcAft>
                          <a:spcPts val="0"/>
                        </a:spcAft>
                        <a:buNone/>
                      </a:pPr>
                      <a:r>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04775">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be able to use role-play and still image to create a whole class performance of the opening scene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demonstrate their understanding of the plot and characters and participate in a whole class performance using role-play and still image</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04775">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explore the opening of Our Day Out</a:t>
                      </a:r>
                      <a:endParaRPr sz="1000">
                        <a:latin typeface="Comfortaa"/>
                        <a:ea typeface="Comfortaa"/>
                        <a:cs typeface="Comfortaa"/>
                        <a:sym typeface="Comfortaa"/>
                      </a:endParaRPr>
                    </a:p>
                    <a:p>
                      <a:pPr indent="0" lvl="0" marL="0" rtl="0" algn="just">
                        <a:spcBef>
                          <a:spcPts val="0"/>
                        </a:spcBef>
                        <a:spcAft>
                          <a:spcPts val="0"/>
                        </a:spcAft>
                        <a:buNone/>
                      </a:pPr>
                      <a:r>
                        <a:rPr lang="en-GB" sz="1000">
                          <a:latin typeface="Comfortaa"/>
                          <a:ea typeface="Comfortaa"/>
                          <a:cs typeface="Comfortaa"/>
                          <a:sym typeface="Comfortaa"/>
                        </a:rPr>
                        <a:t> To perform as part of an ensemble The Bus scene </a:t>
                      </a:r>
                      <a:endParaRPr sz="1000">
                        <a:latin typeface="Comfortaa"/>
                        <a:ea typeface="Comfortaa"/>
                        <a:cs typeface="Comfortaa"/>
                        <a:sym typeface="Comfortaa"/>
                      </a:endParaRPr>
                    </a:p>
                    <a:p>
                      <a:pPr indent="0" lvl="0" marL="0" rtl="0" algn="just">
                        <a:spcBef>
                          <a:spcPts val="0"/>
                        </a:spcBef>
                        <a:spcAft>
                          <a:spcPts val="0"/>
                        </a:spcAft>
                        <a:buNone/>
                      </a:pPr>
                      <a:r>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work as an ensemble to act out the bus scene. They will focus on stereotypes and how to communicate these in the scene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14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use rehearsal time appropriately to learn a scripted scene The castle scene </a:t>
                      </a:r>
                      <a:endParaRPr sz="1000">
                        <a:latin typeface="Comfortaa"/>
                        <a:ea typeface="Comfortaa"/>
                        <a:cs typeface="Comfortaa"/>
                        <a:sym typeface="Comfortaa"/>
                      </a:endParaRPr>
                    </a:p>
                    <a:p>
                      <a:pPr indent="0" lvl="0" marL="0" rtl="0" algn="just">
                        <a:spcBef>
                          <a:spcPts val="0"/>
                        </a:spcBef>
                        <a:spcAft>
                          <a:spcPts val="0"/>
                        </a:spcAft>
                        <a:buNone/>
                      </a:pPr>
                      <a:r>
                        <a:rPr lang="en-GB" sz="1000">
                          <a:latin typeface="Comfortaa"/>
                          <a:ea typeface="Comfortaa"/>
                          <a:cs typeface="Comfortaa"/>
                          <a:sym typeface="Comfortaa"/>
                        </a:rPr>
                        <a:t>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demonstrate their  application of voice and movement to act out the scene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004025">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creatively use still image in performance and use effective transition to move between images</a:t>
                      </a:r>
                      <a:endParaRPr sz="1000">
                        <a:latin typeface="Comfortaa"/>
                        <a:ea typeface="Comfortaa"/>
                        <a:cs typeface="Comfortaa"/>
                        <a:sym typeface="Comfortaa"/>
                      </a:endParaRPr>
                    </a:p>
                    <a:p>
                      <a:pPr indent="0" lvl="0" marL="0" rtl="0" algn="just">
                        <a:spcBef>
                          <a:spcPts val="0"/>
                        </a:spcBef>
                        <a:spcAft>
                          <a:spcPts val="0"/>
                        </a:spcAft>
                        <a:buNone/>
                      </a:pPr>
                      <a:r>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be able to use physical theatre and movement skills to develop still image and perform as a sequence piece. </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0477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To know how to dramatise a monologue for performance</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just">
                        <a:spcBef>
                          <a:spcPts val="0"/>
                        </a:spcBef>
                        <a:spcAft>
                          <a:spcPts val="0"/>
                        </a:spcAft>
                        <a:buNone/>
                      </a:pPr>
                      <a:r>
                        <a:rPr lang="en-GB" sz="1000">
                          <a:latin typeface="Comfortaa"/>
                          <a:ea typeface="Comfortaa"/>
                          <a:cs typeface="Comfortaa"/>
                          <a:sym typeface="Comfortaa"/>
                        </a:rPr>
                        <a:t>know that still, image, role-play and narration can be used to dramatise a monologue and they will begin to experiment with these on the assessment task</a:t>
                      </a:r>
                      <a:endParaRPr sz="10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106" name="Google Shape;106;p15"/>
          <p:cNvPicPr preferRelativeResize="0"/>
          <p:nvPr/>
        </p:nvPicPr>
        <p:blipFill>
          <a:blip r:embed="rId3">
            <a:alphaModFix/>
          </a:blip>
          <a:stretch>
            <a:fillRect/>
          </a:stretch>
        </p:blipFill>
        <p:spPr>
          <a:xfrm>
            <a:off x="0" y="0"/>
            <a:ext cx="919200" cy="904800"/>
          </a:xfrm>
          <a:prstGeom prst="ellipse">
            <a:avLst/>
          </a:prstGeom>
          <a:noFill/>
          <a:ln>
            <a:noFill/>
          </a:ln>
        </p:spPr>
      </p:pic>
      <p:sp>
        <p:nvSpPr>
          <p:cNvPr id="107" name="Google Shape;107;p15"/>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108" name="Google Shape;108;p15"/>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109" name="Google Shape;109;p15"/>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