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</p:sldIdLst>
  <p:sldSz cy="10044000" cx="7560000"/>
  <p:notesSz cx="6858000" cy="9144000"/>
  <p:embeddedFontLst>
    <p:embeddedFont>
      <p:font typeface="Roboto"/>
      <p:regular r:id="rId8"/>
      <p:bold r:id="rId9"/>
      <p:italic r:id="rId10"/>
      <p:boldItalic r:id="rId11"/>
    </p:embeddedFont>
    <p:embeddedFont>
      <p:font typeface="Comfortaa"/>
      <p:regular r:id="rId12"/>
      <p:bold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3">
          <p15:clr>
            <a:srgbClr val="747775"/>
          </p15:clr>
        </p15:guide>
        <p15:guide id="2" pos="2381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FBB0FA1-2B5C-45C2-900A-8465294C0700}">
  <a:tblStyle styleId="{AFBB0FA1-2B5C-45C2-900A-8465294C070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3" orient="horz"/>
        <p:guide pos="2381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boldItalic.fntdata"/><Relationship Id="rId10" Type="http://schemas.openxmlformats.org/officeDocument/2006/relationships/font" Target="fonts/Roboto-italic.fntdata"/><Relationship Id="rId13" Type="http://schemas.openxmlformats.org/officeDocument/2006/relationships/font" Target="fonts/Comfortaa-bold.fntdata"/><Relationship Id="rId12" Type="http://schemas.openxmlformats.org/officeDocument/2006/relationships/font" Target="fonts/Comfortaa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Roboto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font" Target="fonts/Roboto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38838" y="685800"/>
            <a:ext cx="2580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6e59c2adfa_0_90:notes"/>
          <p:cNvSpPr txBox="1"/>
          <p:nvPr>
            <p:ph idx="1" type="body"/>
          </p:nvPr>
        </p:nvSpPr>
        <p:spPr>
          <a:xfrm>
            <a:off x="622119" y="3714558"/>
            <a:ext cx="4977000" cy="3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g36e59c2adfa_0_90:notes"/>
          <p:cNvSpPr/>
          <p:nvPr>
            <p:ph idx="2" type="sldImg"/>
          </p:nvPr>
        </p:nvSpPr>
        <p:spPr>
          <a:xfrm>
            <a:off x="1940182" y="586509"/>
            <a:ext cx="2341500" cy="2932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57712" y="1453973"/>
            <a:ext cx="7044600" cy="400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57705" y="5534354"/>
            <a:ext cx="7044600" cy="154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004788" y="9106124"/>
            <a:ext cx="453600" cy="768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57705" y="2159992"/>
            <a:ext cx="7044600" cy="3834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57705" y="6155526"/>
            <a:ext cx="7044600" cy="254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004788" y="9106124"/>
            <a:ext cx="453600" cy="768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004788" y="9106124"/>
            <a:ext cx="453600" cy="768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57705" y="4200085"/>
            <a:ext cx="7044600" cy="164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004788" y="9106124"/>
            <a:ext cx="453600" cy="768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57705" y="869025"/>
            <a:ext cx="7044600" cy="111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57705" y="2250502"/>
            <a:ext cx="7044600" cy="667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004788" y="9106124"/>
            <a:ext cx="453600" cy="768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57705" y="869025"/>
            <a:ext cx="7044600" cy="111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57705" y="2250502"/>
            <a:ext cx="3306900" cy="667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3995291" y="2250502"/>
            <a:ext cx="3306900" cy="667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004788" y="9106124"/>
            <a:ext cx="453600" cy="768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57705" y="869025"/>
            <a:ext cx="7044600" cy="111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004788" y="9106124"/>
            <a:ext cx="453600" cy="768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57705" y="1084951"/>
            <a:ext cx="2321700" cy="147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57705" y="2713550"/>
            <a:ext cx="2321700" cy="620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004788" y="9106124"/>
            <a:ext cx="453600" cy="768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05325" y="879033"/>
            <a:ext cx="5264700" cy="798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004788" y="9106124"/>
            <a:ext cx="453600" cy="768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780000" y="-244"/>
            <a:ext cx="3780000" cy="10044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19508" y="2408090"/>
            <a:ext cx="3344400" cy="289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19508" y="5473721"/>
            <a:ext cx="3344400" cy="241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083839" y="1413942"/>
            <a:ext cx="3172200" cy="721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004788" y="9106124"/>
            <a:ext cx="453600" cy="768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57705" y="8261280"/>
            <a:ext cx="4959600" cy="1181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004788" y="9106124"/>
            <a:ext cx="453600" cy="768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57705" y="869025"/>
            <a:ext cx="7044600" cy="11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57705" y="2250502"/>
            <a:ext cx="7044600" cy="667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004788" y="9106124"/>
            <a:ext cx="453600" cy="76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docs.google.com/presentation/d/1k8brYrlxhSVqG15uTpget-iplrVwpuNUqr5m2UopS64/edit?slide=id.g33c3845eecb_1_5#slide=id.g33c3845eecb_1_5" TargetMode="Externa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-146412" y="183381"/>
            <a:ext cx="7852800" cy="439500"/>
          </a:xfrm>
          <a:prstGeom prst="rect">
            <a:avLst/>
          </a:prstGeom>
          <a:noFill/>
          <a:ln>
            <a:noFill/>
          </a:ln>
        </p:spPr>
        <p:txBody>
          <a:bodyPr anchorCtr="0" anchor="b" bIns="74900" lIns="74900" spcFirstLastPara="1" rIns="74900" wrap="square" tIns="749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latin typeface="Comfortaa"/>
                <a:ea typeface="Comfortaa"/>
                <a:cs typeface="Comfortaa"/>
                <a:sym typeface="Comfortaa"/>
              </a:rPr>
              <a:t>Year 8  Term 1 </a:t>
            </a:r>
            <a:endParaRPr b="1" sz="1800">
              <a:latin typeface="Comfortaa"/>
              <a:ea typeface="Comfortaa"/>
              <a:cs typeface="Comfortaa"/>
              <a:sym typeface="Comfortaa"/>
            </a:endParaRPr>
          </a:p>
        </p:txBody>
      </p:sp>
      <p:graphicFrame>
        <p:nvGraphicFramePr>
          <p:cNvPr id="55" name="Google Shape;55;p13"/>
          <p:cNvGraphicFramePr/>
          <p:nvPr/>
        </p:nvGraphicFramePr>
        <p:xfrm>
          <a:off x="363109" y="270330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{AFBB0FA1-2B5C-45C2-900A-8465294C0700}</a:tableStyleId>
              </a:tblPr>
              <a:tblGrid>
                <a:gridCol w="928600"/>
                <a:gridCol w="2785050"/>
                <a:gridCol w="3249950"/>
              </a:tblGrid>
              <a:tr h="84340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7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7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7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          Learning Intentions  </a:t>
                      </a:r>
                      <a:endParaRPr b="1" sz="17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3975" marB="43975" marR="39600" marL="396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7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7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7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Success Criteria </a:t>
                      </a:r>
                      <a:endParaRPr b="1" sz="17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3975" marB="43975" marR="39600" marL="396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9031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9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Lesson </a:t>
                      </a:r>
                      <a:endParaRPr b="1" sz="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9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 </a:t>
                      </a:r>
                      <a:endParaRPr b="1" sz="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9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1</a:t>
                      </a:r>
                      <a:endParaRPr b="1" sz="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3975" marB="43975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73050" lvl="0" marL="431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alibri"/>
                        <a:buChar char="●"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Students will gain the knowledge of the professional work and the context behind it. </a:t>
                      </a:r>
                      <a:endParaRPr sz="9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431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-273050" lvl="0" marL="431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alibri"/>
                        <a:buChar char="●"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To learn about the dance work ‘Swansong’</a:t>
                      </a:r>
                      <a:endParaRPr sz="900"/>
                    </a:p>
                  </a:txBody>
                  <a:tcPr marT="43975" marB="43975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431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/>
                    </a:p>
                    <a:p>
                      <a:pPr indent="-273050" lvl="0" marL="4318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alibri"/>
                        <a:buChar char="●"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Students will show their understanding of the professional work, through the use of question and answer and group work.</a:t>
                      </a:r>
                      <a:endParaRPr sz="900"/>
                    </a:p>
                    <a:p>
                      <a:pPr indent="0" lvl="0" marL="431800" rtl="0" algn="l">
                        <a:spcBef>
                          <a:spcPts val="11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/>
                    </a:p>
                  </a:txBody>
                  <a:tcPr marT="43975" marB="43975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059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9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2</a:t>
                      </a:r>
                      <a:endParaRPr b="1" sz="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3975" marB="43975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73050" lvl="0" marL="431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alibri"/>
                        <a:buChar char="●"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 learn the set dance phrase using a</a:t>
                      </a:r>
                      <a:endParaRPr sz="9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-273050" lvl="0" marL="431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alibri"/>
                        <a:buChar char="●"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chair as a prop. </a:t>
                      </a:r>
                      <a:endParaRPr sz="900"/>
                    </a:p>
                  </a:txBody>
                  <a:tcPr marT="43975" marB="43975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73050" lvl="0" marL="4318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alibri"/>
                        <a:buChar char="●"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 know the teacher's phrase. </a:t>
                      </a:r>
                      <a:endParaRPr sz="9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-273050" lvl="0" marL="4318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alibri"/>
                        <a:buChar char="●"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 show the use of the prop within the set dance.</a:t>
                      </a:r>
                      <a:endParaRPr sz="9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-273050" lvl="0" marL="4318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alibri"/>
                        <a:buChar char="●"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Students will show their understanding of the different props.</a:t>
                      </a:r>
                      <a:endParaRPr sz="900"/>
                    </a:p>
                  </a:txBody>
                  <a:tcPr marT="43975" marB="43975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255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9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3</a:t>
                      </a:r>
                      <a:endParaRPr b="1" sz="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3975" marB="43975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73050" lvl="0" marL="431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alibri"/>
                        <a:buChar char="●"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 Refine the group phrase learnt in the</a:t>
                      </a:r>
                      <a:endParaRPr sz="9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431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previous lesson. </a:t>
                      </a:r>
                      <a:endParaRPr sz="9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431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-273050" lvl="0" marL="431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alibri"/>
                        <a:buChar char="●"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 create a group phrase using the</a:t>
                      </a:r>
                      <a:endParaRPr sz="9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431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words manipulation, anger and frustration.</a:t>
                      </a:r>
                      <a:endParaRPr sz="900"/>
                    </a:p>
                  </a:txBody>
                  <a:tcPr marT="43975" marB="43975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73050" lvl="0" marL="4318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alibri"/>
                        <a:buChar char="●"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Students will perform the teacher taught phrase with performance and quality, through the refining of work. </a:t>
                      </a:r>
                      <a:endParaRPr sz="9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-273050" lvl="0" marL="4318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alibri"/>
                        <a:buChar char="●"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Students will demonstrate their understanding of the 3 key words through their movement.</a:t>
                      </a:r>
                      <a:endParaRPr sz="900"/>
                    </a:p>
                  </a:txBody>
                  <a:tcPr marT="43975" marB="43975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19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9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4</a:t>
                      </a:r>
                      <a:endParaRPr b="1" sz="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3975" marB="43975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73050" lvl="0" marL="431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alibri"/>
                        <a:buChar char="●"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-Learn through observation how the</a:t>
                      </a:r>
                      <a:endParaRPr sz="9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431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prisoner was treated by the guards and</a:t>
                      </a:r>
                      <a:endParaRPr sz="9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431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how this is shown through contact</a:t>
                      </a:r>
                      <a:endParaRPr sz="9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431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Work.</a:t>
                      </a:r>
                      <a:endParaRPr sz="9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431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-273050" lvl="0" marL="431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alibri"/>
                        <a:buChar char="●"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-Learn how to perform basic lifts</a:t>
                      </a:r>
                      <a:endParaRPr sz="9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431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safely.</a:t>
                      </a:r>
                      <a:endParaRPr sz="9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431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-273050" lvl="0" marL="431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alibri"/>
                        <a:buChar char="●"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-Start to create the trio contact phrase</a:t>
                      </a:r>
                      <a:endParaRPr sz="900"/>
                    </a:p>
                  </a:txBody>
                  <a:tcPr marT="43975" marB="43975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73050" lvl="0" marL="4318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alibri"/>
                        <a:buChar char="●"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Students will perform lifts and contact work safely within their trio.  </a:t>
                      </a:r>
                      <a:endParaRPr sz="900"/>
                    </a:p>
                  </a:txBody>
                  <a:tcPr marT="43975" marB="43975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354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9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5</a:t>
                      </a:r>
                      <a:endParaRPr b="1" sz="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3975" marB="43975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431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/>
                    </a:p>
                    <a:p>
                      <a:pPr indent="-273050" lvl="0" marL="431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alibri"/>
                        <a:buChar char="●"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To continue to</a:t>
                      </a:r>
                      <a:endParaRPr sz="9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431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create and develop</a:t>
                      </a:r>
                      <a:endParaRPr sz="9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431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trio section</a:t>
                      </a:r>
                      <a:endParaRPr sz="9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431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focusing on lift work</a:t>
                      </a:r>
                      <a:endParaRPr sz="9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431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and use of</a:t>
                      </a:r>
                      <a:endParaRPr sz="9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431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Characterisation. </a:t>
                      </a:r>
                      <a:endParaRPr sz="900"/>
                    </a:p>
                    <a:p>
                      <a:pPr indent="0" lvl="0" marL="431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/>
                    </a:p>
                  </a:txBody>
                  <a:tcPr marT="43975" marB="43975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73050" lvl="0" marL="4318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alibri"/>
                        <a:buChar char="●"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Students will create a 24 count choreography, taking on the role of one of the characters.</a:t>
                      </a:r>
                      <a:endParaRPr sz="900"/>
                    </a:p>
                  </a:txBody>
                  <a:tcPr marT="43975" marB="43975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798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9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6</a:t>
                      </a:r>
                      <a:endParaRPr b="1" sz="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3975" marB="43975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431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/>
                    </a:p>
                    <a:p>
                      <a:pPr indent="-273050" lvl="0" marL="431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alibri"/>
                        <a:buChar char="●"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 prepare our dance ready for the assessment next lesson.</a:t>
                      </a:r>
                      <a:endParaRPr sz="900"/>
                    </a:p>
                    <a:p>
                      <a:pPr indent="0" lvl="0" marL="431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/>
                    </a:p>
                    <a:p>
                      <a:pPr indent="0" lvl="0" marL="431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/>
                    </a:p>
                  </a:txBody>
                  <a:tcPr marT="43975" marB="43975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73050" lvl="1" marL="863600" rtl="0" algn="l">
                        <a:lnSpc>
                          <a:spcPct val="115000"/>
                        </a:lnSpc>
                        <a:spcBef>
                          <a:spcPts val="1100"/>
                        </a:spcBef>
                        <a:spcAft>
                          <a:spcPts val="0"/>
                        </a:spcAft>
                        <a:buSzPts val="900"/>
                        <a:buChar char="○"/>
                      </a:pPr>
                      <a:r>
                        <a:rPr lang="en-GB" sz="900" u="sng">
                          <a:solidFill>
                            <a:schemeClr val="hlink"/>
                          </a:solidFill>
                          <a:hlinkClick r:id="rId3"/>
                        </a:rPr>
                        <a:t>Assessment Criteria </a:t>
                      </a:r>
                      <a:endParaRPr sz="900">
                        <a:solidFill>
                          <a:schemeClr val="dk1"/>
                        </a:solidFill>
                      </a:endParaRPr>
                    </a:p>
                    <a:p>
                      <a:pPr indent="-273050" lvl="0" marL="4318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Char char="●"/>
                      </a:pPr>
                      <a:r>
                        <a:rPr lang="en-GB" sz="900">
                          <a:solidFill>
                            <a:schemeClr val="dk1"/>
                          </a:solidFill>
                        </a:rPr>
                        <a:t>I perform confidently and with energy appropriate to my role.</a:t>
                      </a:r>
                      <a:endParaRPr sz="900">
                        <a:solidFill>
                          <a:schemeClr val="dk1"/>
                        </a:solidFill>
                      </a:endParaRPr>
                    </a:p>
                    <a:p>
                      <a:pPr indent="-273050" lvl="0" marL="4318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Char char="●"/>
                      </a:pPr>
                      <a:r>
                        <a:rPr lang="en-GB" sz="900">
                          <a:solidFill>
                            <a:schemeClr val="dk1"/>
                          </a:solidFill>
                        </a:rPr>
                        <a:t>I use focus, expression, and movement quality to tell the story.</a:t>
                      </a:r>
                      <a:endParaRPr sz="900"/>
                    </a:p>
                  </a:txBody>
                  <a:tcPr marT="43975" marB="43975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6" name="Google Shape;56;p13"/>
          <p:cNvSpPr txBox="1"/>
          <p:nvPr/>
        </p:nvSpPr>
        <p:spPr>
          <a:xfrm>
            <a:off x="1224025" y="494200"/>
            <a:ext cx="6336000" cy="264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800">
                <a:latin typeface="Comfortaa"/>
                <a:ea typeface="Comfortaa"/>
                <a:cs typeface="Comfortaa"/>
                <a:sym typeface="Comfortaa"/>
              </a:rPr>
              <a:t>In Year 8  pupils will explore a range of drama skills, techniques and conventions which are developed and extended from year 7. </a:t>
            </a:r>
            <a:endParaRPr b="1" sz="8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8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800">
                <a:latin typeface="Comfortaa"/>
                <a:ea typeface="Comfortaa"/>
                <a:cs typeface="Comfortaa"/>
                <a:sym typeface="Comfortaa"/>
              </a:rPr>
              <a:t>This unit develops their application of skills and conventions under the theme of Who are we? </a:t>
            </a:r>
            <a:endParaRPr b="1" sz="8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8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800">
                <a:latin typeface="Comfortaa"/>
                <a:ea typeface="Comfortaa"/>
                <a:cs typeface="Comfortaa"/>
                <a:sym typeface="Comfortaa"/>
              </a:rPr>
              <a:t>This unit of learning  enables children to work in trios to explore themes and feelings relating to Swansong by Christopher Bruce. </a:t>
            </a:r>
            <a:endParaRPr b="1" sz="8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8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800">
                <a:latin typeface="Comfortaa"/>
                <a:ea typeface="Comfortaa"/>
                <a:cs typeface="Comfortaa"/>
                <a:sym typeface="Comfortaa"/>
              </a:rPr>
              <a:t>Pupils will develop respond,  perform and evaluate the  drama, by  actively developing the skills and conventions that are central to dance whilst exploring the theme within Swansong. </a:t>
            </a:r>
            <a:endParaRPr b="1" sz="8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8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800">
                <a:latin typeface="Comfortaa"/>
                <a:ea typeface="Comfortaa"/>
                <a:cs typeface="Comfortaa"/>
                <a:sym typeface="Comfortaa"/>
              </a:rPr>
              <a:t>This unit helps pupils to recognise the layers of meaning to develop their knowledge of dance conventions , the disciplines of dance and their sense of audience and empathy  through a variety of stimuli. </a:t>
            </a:r>
            <a:endParaRPr b="1" sz="8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8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800">
                <a:latin typeface="Comfortaa"/>
                <a:ea typeface="Comfortaa"/>
                <a:cs typeface="Comfortaa"/>
                <a:sym typeface="Comfortaa"/>
              </a:rPr>
              <a:t>They do this by participating in responding and presenting dance, and by stepping back to appreciate and appraise their own contributions and those of others.</a:t>
            </a:r>
            <a:endParaRPr b="1" sz="8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8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800">
                <a:latin typeface="Comfortaa"/>
                <a:ea typeface="Comfortaa"/>
                <a:cs typeface="Comfortaa"/>
                <a:sym typeface="Comfortaa"/>
              </a:rPr>
              <a:t>This unit prepares pupils  to be able to develop as creative, effective and reflective individuals able to work collaboratively to create and perform dance.</a:t>
            </a:r>
            <a:endParaRPr b="1" sz="8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800"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57" name="Google Shape;5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3923" y="-11"/>
            <a:ext cx="961200" cy="9462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58" name="Google Shape;58;p13"/>
          <p:cNvSpPr txBox="1"/>
          <p:nvPr/>
        </p:nvSpPr>
        <p:spPr>
          <a:xfrm>
            <a:off x="-5882500" y="1360759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</p:txBody>
      </p:sp>
      <p:sp>
        <p:nvSpPr>
          <p:cNvPr id="59" name="Google Shape;59;p13"/>
          <p:cNvSpPr txBox="1"/>
          <p:nvPr/>
        </p:nvSpPr>
        <p:spPr>
          <a:xfrm>
            <a:off x="-5786725" y="3582496"/>
            <a:ext cx="30000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1F1F1F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y</a:t>
            </a:r>
            <a:endParaRPr sz="1800"/>
          </a:p>
        </p:txBody>
      </p:sp>
      <p:sp>
        <p:nvSpPr>
          <p:cNvPr id="60" name="Google Shape;60;p13"/>
          <p:cNvSpPr txBox="1"/>
          <p:nvPr/>
        </p:nvSpPr>
        <p:spPr>
          <a:xfrm>
            <a:off x="-5690900" y="4229997"/>
            <a:ext cx="30000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