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embeddedFontLst>
    <p:embeddedFont>
      <p:font typeface="EB Garamond"/>
      <p:regular r:id="rId9"/>
      <p:bold r:id="rId10"/>
      <p:italic r:id="rId11"/>
      <p:bold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EBGaramond-italic.fntdata"/><Relationship Id="rId10" Type="http://schemas.openxmlformats.org/officeDocument/2006/relationships/font" Target="fonts/EBGaramond-bold.fntdata"/><Relationship Id="rId12" Type="http://schemas.openxmlformats.org/officeDocument/2006/relationships/font" Target="fonts/EBGaramond-boldItalic.fntdata"/><Relationship Id="rId9" Type="http://schemas.openxmlformats.org/officeDocument/2006/relationships/font" Target="fonts/EBGaramon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86a13ca58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86a13ca5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686a13ca58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686a13ca5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686a13ca58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686a13ca58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5" name="Google Shape;55;p13"/>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 name="Google Shape;56;p13"/>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57" name="Google Shape;57;p13"/>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lang="en-GB" sz="1200">
                <a:solidFill>
                  <a:schemeClr val="lt1"/>
                </a:solidFill>
                <a:highlight>
                  <a:srgbClr val="C27BA0"/>
                </a:highlight>
                <a:latin typeface="EB Garamond"/>
                <a:ea typeface="EB Garamond"/>
                <a:cs typeface="EB Garamond"/>
                <a:sym typeface="EB Garamond"/>
              </a:rPr>
              <a:t>KEYWORDS</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Brechtian Techniques - A german playwright who created the style of ‘Non-Naturalism’.</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Space/levels, gestures</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Facial expressions when creating a Still image </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Characterisation</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Emotion of a character</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Soundscape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Transitions</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Ensemble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Mime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Role-Play</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Thought Tracking</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Writing in role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Narration</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Clr>
                <a:schemeClr val="dk1"/>
              </a:buClr>
              <a:buSzPts val="1100"/>
              <a:buFont typeface="Arial"/>
              <a:buNone/>
            </a:pPr>
            <a:r>
              <a:rPr b="1" lang="en-GB" sz="1200">
                <a:solidFill>
                  <a:schemeClr val="dk1"/>
                </a:solidFill>
                <a:latin typeface="EB Garamond"/>
                <a:ea typeface="EB Garamond"/>
                <a:cs typeface="EB Garamond"/>
                <a:sym typeface="EB Garamond"/>
              </a:rPr>
              <a:t>Mood and Atmosphere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b="1">
              <a:solidFill>
                <a:schemeClr val="lt1"/>
              </a:solidFill>
              <a:highlight>
                <a:srgbClr val="C27BA0"/>
              </a:highlight>
            </a:endParaRPr>
          </a:p>
          <a:p>
            <a:pPr indent="0" lvl="0" marL="0" rtl="0" algn="l">
              <a:spcBef>
                <a:spcPts val="0"/>
              </a:spcBef>
              <a:spcAft>
                <a:spcPts val="0"/>
              </a:spcAft>
              <a:buNone/>
            </a:pPr>
            <a:r>
              <a:t/>
            </a:r>
            <a:endParaRPr b="1">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8" name="Google Shape;58;p13"/>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Hillsborough                        </a:t>
            </a:r>
            <a:r>
              <a:rPr b="1" lang="en-GB">
                <a:solidFill>
                  <a:schemeClr val="lt1"/>
                </a:solidFill>
                <a:highlight>
                  <a:schemeClr val="dk1"/>
                </a:highlight>
                <a:latin typeface="EB Garamond"/>
                <a:ea typeface="EB Garamond"/>
                <a:cs typeface="EB Garamond"/>
                <a:sym typeface="EB Garamond"/>
              </a:rPr>
              <a:t>YEAR  8</a:t>
            </a:r>
            <a:endParaRPr b="1">
              <a:solidFill>
                <a:schemeClr val="lt1"/>
              </a:solidFill>
              <a:highlight>
                <a:schemeClr val="dk1"/>
              </a:highlight>
              <a:latin typeface="EB Garamond"/>
              <a:ea typeface="EB Garamond"/>
              <a:cs typeface="EB Garamond"/>
              <a:sym typeface="EB Garamond"/>
            </a:endParaRPr>
          </a:p>
        </p:txBody>
      </p:sp>
      <p:sp>
        <p:nvSpPr>
          <p:cNvPr id="59" name="Google Shape;59;p13"/>
          <p:cNvSpPr/>
          <p:nvPr/>
        </p:nvSpPr>
        <p:spPr>
          <a:xfrm>
            <a:off x="65850" y="782200"/>
            <a:ext cx="4697100" cy="20763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T</a:t>
            </a:r>
            <a:r>
              <a:rPr b="1" lang="en-GB" sz="1350">
                <a:solidFill>
                  <a:schemeClr val="dk1"/>
                </a:solidFill>
                <a:highlight>
                  <a:schemeClr val="lt1"/>
                </a:highlight>
                <a:latin typeface="EB Garamond"/>
                <a:ea typeface="EB Garamond"/>
                <a:cs typeface="EB Garamond"/>
                <a:sym typeface="EB Garamond"/>
              </a:rPr>
              <a:t>he</a:t>
            </a:r>
            <a:r>
              <a:rPr b="1" lang="en-GB" sz="1350">
                <a:solidFill>
                  <a:srgbClr val="001D35"/>
                </a:solidFill>
                <a:highlight>
                  <a:schemeClr val="lt1"/>
                </a:highlight>
                <a:latin typeface="EB Garamond"/>
                <a:ea typeface="EB Garamond"/>
                <a:cs typeface="EB Garamond"/>
                <a:sym typeface="EB Garamond"/>
              </a:rPr>
              <a:t> Hillsborough disaster, a tragic incident at Hillsborough Stadium in Sheff</a:t>
            </a:r>
            <a:r>
              <a:rPr b="1" lang="en-GB" sz="1350">
                <a:solidFill>
                  <a:srgbClr val="001D35"/>
                </a:solidFill>
                <a:highlight>
                  <a:srgbClr val="FFFFFF"/>
                </a:highlight>
                <a:latin typeface="EB Garamond"/>
                <a:ea typeface="EB Garamond"/>
                <a:cs typeface="EB Garamond"/>
                <a:sym typeface="EB Garamond"/>
              </a:rPr>
              <a:t>ield on April 15, 1989. During an FA Cup semi-final match between Liverpool and Nottingham Forest, a fatal crush in the Leppings Lane terrace led to the deaths of 97 Liverpool fans and injuries to hundreds more. It remains the UK's worst sporting disaster. </a:t>
            </a:r>
            <a:endParaRPr b="1" sz="1350">
              <a:solidFill>
                <a:srgbClr val="001D35"/>
              </a:solidFill>
              <a:highlight>
                <a:srgbClr val="FFFFFF"/>
              </a:highlight>
              <a:latin typeface="EB Garamond"/>
              <a:ea typeface="EB Garamond"/>
              <a:cs typeface="EB Garamond"/>
              <a:sym typeface="EB Garamond"/>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0" name="Google Shape;60;p13"/>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Understanding language and dialogue to interpret plot and character.</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Verbatim – A play that is written from real life words and interviews.</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 </a:t>
            </a:r>
            <a:r>
              <a:rPr b="1" lang="en-GB" sz="1100">
                <a:solidFill>
                  <a:schemeClr val="dk1"/>
                </a:solidFill>
                <a:highlight>
                  <a:schemeClr val="lt1"/>
                </a:highlight>
                <a:latin typeface="EB Garamond"/>
                <a:ea typeface="EB Garamond"/>
                <a:cs typeface="EB Garamond"/>
                <a:sym typeface="EB Garamond"/>
              </a:rPr>
              <a:t>Exploring how characters develop as the plot progresses  </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What is the purpose of the play? Why was it written?  </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Hillsborough was a sporting disaster in 1989 where sports fans were crushed to death and 96 people lost their lives. </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200">
                <a:solidFill>
                  <a:schemeClr val="dk1"/>
                </a:solidFill>
                <a:latin typeface="EB Garamond"/>
                <a:ea typeface="EB Garamond"/>
                <a:cs typeface="EB Garamond"/>
                <a:sym typeface="EB Garamond"/>
              </a:rPr>
              <a:t>apply three alienation techniques to a devised performance </a:t>
            </a:r>
            <a:endParaRPr b="1" sz="1200">
              <a:solidFill>
                <a:schemeClr val="dk1"/>
              </a:solidFill>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200">
                <a:solidFill>
                  <a:schemeClr val="dk1"/>
                </a:solidFill>
                <a:latin typeface="EB Garamond"/>
                <a:ea typeface="EB Garamond"/>
                <a:cs typeface="EB Garamond"/>
                <a:sym typeface="EB Garamond"/>
              </a:rPr>
              <a:t>identify what makes an effective piece of protest theatre</a:t>
            </a:r>
            <a:endParaRPr b="1" sz="1200">
              <a:solidFill>
                <a:schemeClr val="dk1"/>
              </a:solidFill>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200">
                <a:solidFill>
                  <a:schemeClr val="dk1"/>
                </a:solidFill>
                <a:latin typeface="EB Garamond"/>
                <a:ea typeface="EB Garamond"/>
                <a:cs typeface="EB Garamond"/>
                <a:sym typeface="EB Garamond"/>
              </a:rPr>
              <a:t>identify the differences between modern theatre and Brechtian theatre</a:t>
            </a:r>
            <a:endParaRPr sz="1100">
              <a:solidFill>
                <a:schemeClr val="dk1"/>
              </a:solidFill>
              <a:latin typeface="Calibri"/>
              <a:ea typeface="Calibri"/>
              <a:cs typeface="Calibri"/>
              <a:sym typeface="Calibri"/>
            </a:endParaRPr>
          </a:p>
          <a:p>
            <a:pPr indent="0" lvl="0" marL="0" rtl="0" algn="l">
              <a:spcBef>
                <a:spcPts val="0"/>
              </a:spcBef>
              <a:spcAft>
                <a:spcPts val="0"/>
              </a:spcAft>
              <a:buNone/>
            </a:pPr>
            <a:r>
              <a:t/>
            </a:r>
            <a:endParaRPr b="1" sz="1000">
              <a:solidFill>
                <a:schemeClr val="dk1"/>
              </a:solidFill>
              <a:highlight>
                <a:schemeClr val="lt1"/>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61" name="Google Shape;61;p13"/>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62" name="Google Shape;62;p13"/>
          <p:cNvPicPr preferRelativeResize="0"/>
          <p:nvPr/>
        </p:nvPicPr>
        <p:blipFill>
          <a:blip r:embed="rId3">
            <a:alphaModFix/>
          </a:blip>
          <a:stretch>
            <a:fillRect/>
          </a:stretch>
        </p:blipFill>
        <p:spPr>
          <a:xfrm>
            <a:off x="6132275" y="3539400"/>
            <a:ext cx="2513025" cy="1407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8" name="Google Shape;68;p14"/>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9" name="Google Shape;69;p14"/>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70" name="Google Shape;70;p14"/>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KEYWORDS</a:t>
            </a:r>
            <a:endParaRPr>
              <a:solidFill>
                <a:schemeClr val="lt1"/>
              </a:solidFill>
              <a:highlight>
                <a:srgbClr val="C27BA0"/>
              </a:highlight>
            </a:endParaRPr>
          </a:p>
          <a:p>
            <a:pPr indent="-304800" lvl="0" marL="457200" marR="63500" rtl="0" algn="l">
              <a:lnSpc>
                <a:spcPct val="137500"/>
              </a:lnSpc>
              <a:spcBef>
                <a:spcPts val="80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Ravenwood Manor:</a:t>
            </a:r>
            <a:r>
              <a:rPr lang="en-GB" sz="1200">
                <a:solidFill>
                  <a:srgbClr val="001D35"/>
                </a:solidFill>
                <a:highlight>
                  <a:srgbClr val="FFFFFF"/>
                </a:highlight>
                <a:latin typeface="EB Garamond"/>
                <a:ea typeface="EB Garamond"/>
                <a:cs typeface="EB Garamond"/>
                <a:sym typeface="EB Garamond"/>
              </a:rPr>
              <a:t> The central setting, a crumbling mansion with a dark history. </a:t>
            </a:r>
            <a:endParaRPr sz="1200">
              <a:solidFill>
                <a:srgbClr val="001D35"/>
              </a:solidFill>
              <a:highlight>
                <a:srgbClr val="FFFFFF"/>
              </a:highlight>
              <a:latin typeface="EB Garamond"/>
              <a:ea typeface="EB Garamond"/>
              <a:cs typeface="EB Garamond"/>
              <a:sym typeface="EB Garamond"/>
            </a:endParaRPr>
          </a:p>
          <a:p>
            <a:pPr indent="-304800" lvl="0" marL="457200" marR="635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Supernatural Entities:</a:t>
            </a:r>
            <a:r>
              <a:rPr lang="en-GB" sz="1200">
                <a:solidFill>
                  <a:srgbClr val="001D35"/>
                </a:solidFill>
                <a:highlight>
                  <a:srgbClr val="FFFFFF"/>
                </a:highlight>
                <a:latin typeface="EB Garamond"/>
                <a:ea typeface="EB Garamond"/>
                <a:cs typeface="EB Garamond"/>
                <a:sym typeface="EB Garamond"/>
              </a:rPr>
              <a:t> Ghosts, vengeful spirits, or other malevolent forces that haunt the manor. </a:t>
            </a:r>
            <a:endParaRPr sz="1200">
              <a:solidFill>
                <a:srgbClr val="001D35"/>
              </a:solidFill>
              <a:highlight>
                <a:srgbClr val="FFFFFF"/>
              </a:highlight>
              <a:latin typeface="EB Garamond"/>
              <a:ea typeface="EB Garamond"/>
              <a:cs typeface="EB Garamond"/>
              <a:sym typeface="EB Garamond"/>
            </a:endParaRPr>
          </a:p>
          <a:p>
            <a:pPr indent="-304800" lvl="0" marL="457200" marR="635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Characters:</a:t>
            </a:r>
            <a:r>
              <a:rPr lang="en-GB" sz="1200">
                <a:solidFill>
                  <a:srgbClr val="001D35"/>
                </a:solidFill>
                <a:highlight>
                  <a:srgbClr val="FFFFFF"/>
                </a:highlight>
                <a:latin typeface="EB Garamond"/>
                <a:ea typeface="EB Garamond"/>
                <a:cs typeface="EB Garamond"/>
                <a:sym typeface="EB Garamond"/>
              </a:rPr>
              <a:t> Individuals who visit or become trapped in the manor, often facing their deepest fears. </a:t>
            </a:r>
            <a:endParaRPr sz="1200">
              <a:solidFill>
                <a:srgbClr val="001D35"/>
              </a:solidFill>
              <a:highlight>
                <a:srgbClr val="FFFFFF"/>
              </a:highlight>
              <a:latin typeface="EB Garamond"/>
              <a:ea typeface="EB Garamond"/>
              <a:cs typeface="EB Garamond"/>
              <a:sym typeface="EB Garamond"/>
            </a:endParaRPr>
          </a:p>
          <a:p>
            <a:pPr indent="-304800" lvl="0" marL="457200" marR="635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Secrets of the Past:</a:t>
            </a:r>
            <a:r>
              <a:rPr lang="en-GB" sz="1200">
                <a:solidFill>
                  <a:srgbClr val="001D35"/>
                </a:solidFill>
                <a:highlight>
                  <a:srgbClr val="FFFFFF"/>
                </a:highlight>
                <a:latin typeface="EB Garamond"/>
                <a:ea typeface="EB Garamond"/>
                <a:cs typeface="EB Garamond"/>
                <a:sym typeface="EB Garamond"/>
              </a:rPr>
              <a:t> Unraveling the mysteries of the manor and its past inhabitants, potentially involving witchcraft, murder, or other tragedies. </a:t>
            </a:r>
            <a:endParaRPr sz="1200">
              <a:solidFill>
                <a:srgbClr val="001D35"/>
              </a:solidFill>
              <a:highlight>
                <a:srgbClr val="FFFFFF"/>
              </a:highlight>
              <a:latin typeface="EB Garamond"/>
              <a:ea typeface="EB Garamond"/>
              <a:cs typeface="EB Garamond"/>
              <a:sym typeface="EB Garamond"/>
            </a:endParaRPr>
          </a:p>
          <a:p>
            <a:pPr indent="-304800" lvl="0" marL="4572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Themes:</a:t>
            </a:r>
            <a:r>
              <a:rPr lang="en-GB" sz="1200">
                <a:solidFill>
                  <a:srgbClr val="001D35"/>
                </a:solidFill>
                <a:highlight>
                  <a:srgbClr val="FFFFFF"/>
                </a:highlight>
                <a:latin typeface="EB Garamond"/>
                <a:ea typeface="EB Garamond"/>
                <a:cs typeface="EB Garamond"/>
                <a:sym typeface="EB Garamond"/>
              </a:rPr>
              <a:t> Fear, courage, redemption, the power of understanding, and the triumph of good over evil. </a:t>
            </a:r>
            <a:endParaRPr sz="1200">
              <a:solidFill>
                <a:srgbClr val="001D35"/>
              </a:solidFill>
              <a:highlight>
                <a:srgbClr val="FFFFFF"/>
              </a:highlight>
              <a:latin typeface="EB Garamond"/>
              <a:ea typeface="EB Garamond"/>
              <a:cs typeface="EB Garamond"/>
              <a:sym typeface="EB Garamond"/>
            </a:endParaRPr>
          </a:p>
          <a:p>
            <a:pPr indent="0" lvl="0" marL="0" rtl="0" algn="l">
              <a:spcBef>
                <a:spcPts val="1500"/>
              </a:spcBef>
              <a:spcAft>
                <a:spcPts val="0"/>
              </a:spcAft>
              <a:buNone/>
            </a:pPr>
            <a:r>
              <a:t/>
            </a:r>
            <a:endParaRPr>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1" name="Google Shape;71;p14"/>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The Haunting at Ravenswood Manor   </a:t>
            </a:r>
            <a:r>
              <a:rPr b="1" lang="en-GB">
                <a:solidFill>
                  <a:schemeClr val="lt1"/>
                </a:solidFill>
                <a:highlight>
                  <a:schemeClr val="dk1"/>
                </a:highlight>
                <a:latin typeface="EB Garamond"/>
                <a:ea typeface="EB Garamond"/>
                <a:cs typeface="EB Garamond"/>
                <a:sym typeface="EB Garamond"/>
              </a:rPr>
              <a:t>YEAR  8</a:t>
            </a:r>
            <a:endParaRPr b="1">
              <a:solidFill>
                <a:schemeClr val="lt1"/>
              </a:solidFill>
              <a:highlight>
                <a:schemeClr val="dk1"/>
              </a:highlight>
              <a:latin typeface="EB Garamond"/>
              <a:ea typeface="EB Garamond"/>
              <a:cs typeface="EB Garamond"/>
              <a:sym typeface="EB Garamond"/>
            </a:endParaRPr>
          </a:p>
        </p:txBody>
      </p:sp>
      <p:sp>
        <p:nvSpPr>
          <p:cNvPr id="72" name="Google Shape;72;p14"/>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350">
                <a:solidFill>
                  <a:srgbClr val="001D35"/>
                </a:solidFill>
                <a:highlight>
                  <a:srgbClr val="FFFFFF"/>
                </a:highlight>
              </a:rPr>
              <a:t>"</a:t>
            </a:r>
            <a:r>
              <a:rPr b="1" lang="en-GB" sz="1350">
                <a:solidFill>
                  <a:srgbClr val="001D35"/>
                </a:solidFill>
                <a:highlight>
                  <a:srgbClr val="FFFFFF"/>
                </a:highlight>
                <a:latin typeface="EB Garamond"/>
                <a:ea typeface="EB Garamond"/>
                <a:cs typeface="EB Garamond"/>
                <a:sym typeface="EB Garamond"/>
              </a:rPr>
              <a:t>The Haunting of Ravenwood Manor" appears to be a fictional horror story, centered around a haunted mansion. The story involves a group of characters who encounter supernatural entities and attempt to uncover the secrets of the manor's dark past. Some descriptions mention a labyrinthine manor, eerie shadows, and a growing sense of unease as the characters delve deeper. The story also explores themes of fear, and courage.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3" name="Google Shape;73;p14"/>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a:t>
            </a:r>
            <a:r>
              <a:rPr b="1" lang="en-GB" sz="1000">
                <a:solidFill>
                  <a:schemeClr val="lt1"/>
                </a:solidFill>
                <a:highlight>
                  <a:srgbClr val="C27BA0"/>
                </a:highlight>
                <a:latin typeface="EB Garamond"/>
                <a:ea typeface="EB Garamond"/>
                <a:cs typeface="EB Garamond"/>
                <a:sym typeface="EB Garamond"/>
              </a:rPr>
              <a:t>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rgbClr val="001D35"/>
                </a:solidFill>
                <a:highlight>
                  <a:srgbClr val="FFFFFF"/>
                </a:highlight>
                <a:latin typeface="EB Garamond"/>
                <a:ea typeface="EB Garamond"/>
                <a:cs typeface="EB Garamond"/>
                <a:sym typeface="EB Garamond"/>
              </a:rPr>
              <a:t>Detailed descriptions of the manor:</a:t>
            </a:r>
            <a:r>
              <a:rPr lang="en-GB" sz="1200">
                <a:solidFill>
                  <a:srgbClr val="001D35"/>
                </a:solidFill>
                <a:highlight>
                  <a:srgbClr val="FFFFFF"/>
                </a:highlight>
                <a:latin typeface="EB Garamond"/>
                <a:ea typeface="EB Garamond"/>
                <a:cs typeface="EB Garamond"/>
                <a:sym typeface="EB Garamond"/>
              </a:rPr>
              <a:t> Its architecture, atmosphere, and any significant rooms or areas.</a:t>
            </a:r>
            <a:r>
              <a:rPr b="1" lang="en-GB" sz="1200">
                <a:solidFill>
                  <a:srgbClr val="001D35"/>
                </a:solidFill>
                <a:highlight>
                  <a:srgbClr val="FFFFFF"/>
                </a:highlight>
                <a:latin typeface="EB Garamond"/>
                <a:ea typeface="EB Garamond"/>
                <a:cs typeface="EB Garamond"/>
                <a:sym typeface="EB Garamond"/>
              </a:rPr>
              <a:t>Character profiles:</a:t>
            </a:r>
            <a:r>
              <a:rPr lang="en-GB" sz="1200">
                <a:solidFill>
                  <a:srgbClr val="001D35"/>
                </a:solidFill>
                <a:highlight>
                  <a:srgbClr val="FFFFFF"/>
                </a:highlight>
                <a:latin typeface="EB Garamond"/>
                <a:ea typeface="EB Garamond"/>
                <a:cs typeface="EB Garamond"/>
                <a:sym typeface="EB Garamond"/>
              </a:rPr>
              <a:t> Including their motivations, fears, and roles in the story. </a:t>
            </a:r>
            <a:r>
              <a:rPr b="1" lang="en-GB" sz="1200">
                <a:solidFill>
                  <a:srgbClr val="001D35"/>
                </a:solidFill>
                <a:highlight>
                  <a:srgbClr val="FFFFFF"/>
                </a:highlight>
                <a:latin typeface="EB Garamond"/>
                <a:ea typeface="EB Garamond"/>
                <a:cs typeface="EB Garamond"/>
                <a:sym typeface="EB Garamond"/>
              </a:rPr>
              <a:t>Explanations of supernatural elements:</a:t>
            </a:r>
            <a:r>
              <a:rPr lang="en-GB" sz="1200">
                <a:solidFill>
                  <a:srgbClr val="001D35"/>
                </a:solidFill>
                <a:highlight>
                  <a:srgbClr val="FFFFFF"/>
                </a:highlight>
                <a:latin typeface="EB Garamond"/>
                <a:ea typeface="EB Garamond"/>
                <a:cs typeface="EB Garamond"/>
                <a:sym typeface="EB Garamond"/>
              </a:rPr>
              <a:t> How they manifest, their origins, and their impact on the characters. </a:t>
            </a:r>
            <a:r>
              <a:rPr b="1" lang="en-GB" sz="1200">
                <a:solidFill>
                  <a:srgbClr val="001D35"/>
                </a:solidFill>
                <a:highlight>
                  <a:srgbClr val="FFFFFF"/>
                </a:highlight>
                <a:latin typeface="EB Garamond"/>
                <a:ea typeface="EB Garamond"/>
                <a:cs typeface="EB Garamond"/>
                <a:sym typeface="EB Garamond"/>
              </a:rPr>
              <a:t>Timeline of events:</a:t>
            </a:r>
            <a:r>
              <a:rPr lang="en-GB" sz="1200">
                <a:solidFill>
                  <a:srgbClr val="001D35"/>
                </a:solidFill>
                <a:highlight>
                  <a:srgbClr val="FFFFFF"/>
                </a:highlight>
                <a:latin typeface="EB Garamond"/>
                <a:ea typeface="EB Garamond"/>
                <a:cs typeface="EB Garamond"/>
                <a:sym typeface="EB Garamond"/>
              </a:rPr>
              <a:t> A chronological order of key moments in the story. </a:t>
            </a:r>
            <a:r>
              <a:rPr b="1" lang="en-GB" sz="1200">
                <a:solidFill>
                  <a:srgbClr val="001D35"/>
                </a:solidFill>
                <a:highlight>
                  <a:srgbClr val="FFFFFF"/>
                </a:highlight>
                <a:latin typeface="EB Garamond"/>
                <a:ea typeface="EB Garamond"/>
                <a:cs typeface="EB Garamond"/>
                <a:sym typeface="EB Garamond"/>
              </a:rPr>
              <a:t>Analysis of themes:</a:t>
            </a:r>
            <a:r>
              <a:rPr lang="en-GB" sz="1200">
                <a:solidFill>
                  <a:srgbClr val="001D35"/>
                </a:solidFill>
                <a:highlight>
                  <a:srgbClr val="FFFFFF"/>
                </a:highlight>
                <a:latin typeface="EB Garamond"/>
                <a:ea typeface="EB Garamond"/>
                <a:cs typeface="EB Garamond"/>
                <a:sym typeface="EB Garamond"/>
              </a:rPr>
              <a:t> Exploring the deeper meanings and messages within the narrative. </a:t>
            </a:r>
            <a:r>
              <a:rPr b="1" lang="en-GB" sz="1200">
                <a:solidFill>
                  <a:srgbClr val="001D35"/>
                </a:solidFill>
                <a:highlight>
                  <a:srgbClr val="FFFFFF"/>
                </a:highlight>
                <a:latin typeface="EB Garamond"/>
                <a:ea typeface="EB Garamond"/>
                <a:cs typeface="EB Garamond"/>
                <a:sym typeface="EB Garamond"/>
              </a:rPr>
              <a:t>Glossary of terms:</a:t>
            </a:r>
            <a:r>
              <a:rPr lang="en-GB" sz="1200">
                <a:solidFill>
                  <a:srgbClr val="001D35"/>
                </a:solidFill>
                <a:highlight>
                  <a:srgbClr val="FFFFFF"/>
                </a:highlight>
                <a:latin typeface="EB Garamond"/>
                <a:ea typeface="EB Garamond"/>
                <a:cs typeface="EB Garamond"/>
                <a:sym typeface="EB Garamond"/>
              </a:rPr>
              <a:t> Defining any specific vocabulary related to the story or the horror genre. </a:t>
            </a:r>
            <a:r>
              <a:rPr b="1" lang="en-GB" sz="1200">
                <a:solidFill>
                  <a:srgbClr val="001D35"/>
                </a:solidFill>
                <a:highlight>
                  <a:srgbClr val="FFFFFF"/>
                </a:highlight>
                <a:latin typeface="EB Garamond"/>
                <a:ea typeface="EB Garamond"/>
                <a:cs typeface="EB Garamond"/>
                <a:sym typeface="EB Garamond"/>
              </a:rPr>
              <a:t>Examples of foreshadowing and symbolism:</a:t>
            </a:r>
            <a:r>
              <a:rPr lang="en-GB" sz="1200">
                <a:solidFill>
                  <a:srgbClr val="001D35"/>
                </a:solidFill>
                <a:highlight>
                  <a:srgbClr val="FFFFFF"/>
                </a:highlight>
                <a:latin typeface="EB Garamond"/>
                <a:ea typeface="EB Garamond"/>
                <a:cs typeface="EB Garamond"/>
                <a:sym typeface="EB Garamond"/>
              </a:rPr>
              <a:t> Identifying key literary devices used in the story. </a:t>
            </a:r>
            <a:endParaRPr sz="1200">
              <a:solidFill>
                <a:srgbClr val="001D35"/>
              </a:solidFill>
              <a:highlight>
                <a:srgbClr val="FFFFFF"/>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74" name="Google Shape;74;p14"/>
          <p:cNvSpPr txBox="1"/>
          <p:nvPr/>
        </p:nvSpPr>
        <p:spPr>
          <a:xfrm>
            <a:off x="0" y="-583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75" name="Google Shape;75;p14"/>
          <p:cNvPicPr preferRelativeResize="0"/>
          <p:nvPr/>
        </p:nvPicPr>
        <p:blipFill>
          <a:blip r:embed="rId3">
            <a:alphaModFix/>
          </a:blip>
          <a:stretch>
            <a:fillRect/>
          </a:stretch>
        </p:blipFill>
        <p:spPr>
          <a:xfrm>
            <a:off x="5802125" y="3741375"/>
            <a:ext cx="2143125" cy="1301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81" name="Google Shape;81;p15"/>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 name="Google Shape;82;p15"/>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83" name="Google Shape;83;p15"/>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KEYWORDS</a:t>
            </a:r>
            <a:endParaRPr>
              <a:solidFill>
                <a:schemeClr val="lt1"/>
              </a:solidFill>
              <a:highlight>
                <a:srgbClr val="C27BA0"/>
              </a:highlight>
            </a:endParaRPr>
          </a:p>
          <a:p>
            <a:pPr indent="0" lvl="0" marL="0" rtl="0" algn="l">
              <a:spcBef>
                <a:spcPts val="0"/>
              </a:spcBef>
              <a:spcAft>
                <a:spcPts val="0"/>
              </a:spcAft>
              <a:buNone/>
            </a:pPr>
            <a:r>
              <a:rPr lang="en-GB">
                <a:solidFill>
                  <a:schemeClr val="dk1"/>
                </a:solidFill>
                <a:highlight>
                  <a:schemeClr val="lt1"/>
                </a:highlight>
                <a:latin typeface="EB Garamond"/>
                <a:ea typeface="EB Garamond"/>
                <a:cs typeface="EB Garamond"/>
                <a:sym typeface="EB Garamond"/>
              </a:rPr>
              <a:t>C</a:t>
            </a:r>
            <a:r>
              <a:rPr b="1" lang="en-GB">
                <a:solidFill>
                  <a:schemeClr val="dk1"/>
                </a:solidFill>
                <a:highlight>
                  <a:schemeClr val="lt1"/>
                </a:highlight>
                <a:latin typeface="EB Garamond"/>
                <a:ea typeface="EB Garamond"/>
                <a:cs typeface="EB Garamond"/>
                <a:sym typeface="EB Garamond"/>
              </a:rPr>
              <a:t>haracterisation- Physical Skills Facial expression Eyes: Wide, glaring, squinting Eyebrows: Raised, furrowed Mouth: Clenched, jaw-dropped Body language Folded arms, throw hands shiver, shake/tremble, look down/up, Posture Upright, slouched, cowered, stooped Hand gestures Clenched fists, pointed, throw hands in air, open handed, fiddling with fingers Proxemics Move away/towards, huddled together, scatter</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Characterisation- Vocal Skills Accent Liverpudlian, Upper Class British Tone Harsh, whiny, aggressive, cheeky Pitch High, squeaky, deep Volume Whisper, gentle, loud, shout Pace Fast, slow, hesitant, controlled, stuttering, pause</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a:solidFill>
                <a:schemeClr val="dk1"/>
              </a:solidFill>
              <a:highlight>
                <a:schemeClr val="lt1"/>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4" name="Google Shape;84;p15"/>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Our Day Out                      </a:t>
            </a:r>
            <a:r>
              <a:rPr b="1" lang="en-GB">
                <a:solidFill>
                  <a:schemeClr val="lt1"/>
                </a:solidFill>
                <a:highlight>
                  <a:schemeClr val="dk1"/>
                </a:highlight>
                <a:latin typeface="EB Garamond"/>
                <a:ea typeface="EB Garamond"/>
                <a:cs typeface="EB Garamond"/>
                <a:sym typeface="EB Garamond"/>
              </a:rPr>
              <a:t>YEAR  8</a:t>
            </a:r>
            <a:endParaRPr b="1">
              <a:solidFill>
                <a:schemeClr val="lt1"/>
              </a:solidFill>
              <a:highlight>
                <a:schemeClr val="dk1"/>
              </a:highlight>
              <a:latin typeface="EB Garamond"/>
              <a:ea typeface="EB Garamond"/>
              <a:cs typeface="EB Garamond"/>
              <a:sym typeface="EB Garamond"/>
            </a:endParaRPr>
          </a:p>
        </p:txBody>
      </p:sp>
      <p:sp>
        <p:nvSpPr>
          <p:cNvPr id="85" name="Google Shape;85;p15"/>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 “Our Day Out’ is a play by Willy Russell, set in 1980’s Liverpool. A group of mischievous kids from Liverpool are taken on a school trip. They come from disadvantaged backgrounds- many of their parents would have been unemployed. Mrs. Kay organises the outing as a way to give them with a rare opportunity to enjoy a fun and educational experience. They… • Cause trouble on the coach • Shoplift in a Welsh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shop • Run riot in a zoo • End the trip in Conwy Castle in North Wales. </a:t>
            </a:r>
            <a:r>
              <a:rPr b="1" lang="en-GB" sz="1000">
                <a:latin typeface="EB Garamond"/>
                <a:ea typeface="EB Garamond"/>
                <a:cs typeface="EB Garamond"/>
                <a:sym typeface="EB Garamond"/>
              </a:rPr>
              <a:t>Genre COMEDY/ REALISM/ SATIRE: </a:t>
            </a:r>
            <a:endParaRPr b="1" sz="1000">
              <a:latin typeface="EB Garamond"/>
              <a:ea typeface="EB Garamond"/>
              <a:cs typeface="EB Garamond"/>
              <a:sym typeface="EB Garamond"/>
            </a:endParaRPr>
          </a:p>
          <a:p>
            <a:pPr indent="0" lvl="0" marL="0" rtl="0" algn="l">
              <a:spcBef>
                <a:spcPts val="0"/>
              </a:spcBef>
              <a:spcAft>
                <a:spcPts val="0"/>
              </a:spcAft>
              <a:buNone/>
            </a:pPr>
            <a:r>
              <a:rPr b="1" lang="en-GB" sz="1000">
                <a:latin typeface="EB Garamond"/>
                <a:ea typeface="EB Garamond"/>
                <a:cs typeface="EB Garamond"/>
                <a:sym typeface="EB Garamond"/>
              </a:rPr>
              <a:t>people His collection of work is funny and moving with a comic touch</a:t>
            </a:r>
            <a:endParaRPr b="1" sz="1000">
              <a:latin typeface="EB Garamond"/>
              <a:ea typeface="EB Garamond"/>
              <a:cs typeface="EB Garamond"/>
              <a:sym typeface="EB Garamond"/>
            </a:endParaRPr>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6" name="Google Shape;86;p15"/>
          <p:cNvSpPr/>
          <p:nvPr/>
        </p:nvSpPr>
        <p:spPr>
          <a:xfrm>
            <a:off x="72725" y="2966050"/>
            <a:ext cx="47559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800">
                <a:solidFill>
                  <a:schemeClr val="lt1"/>
                </a:solidFill>
                <a:highlight>
                  <a:srgbClr val="C27BA0"/>
                </a:highlight>
                <a:latin typeface="EB Garamond"/>
                <a:ea typeface="EB Garamond"/>
                <a:cs typeface="EB Garamond"/>
                <a:sym typeface="EB Garamond"/>
              </a:rPr>
              <a:t>WHAT SHOULD I KNOW/BE ABLE TO DO AT THE END OF THIS TOPIC?</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Working </a:t>
            </a:r>
            <a:r>
              <a:rPr b="1" lang="en-GB" sz="1200">
                <a:solidFill>
                  <a:schemeClr val="dk1"/>
                </a:solidFill>
                <a:highlight>
                  <a:schemeClr val="lt1"/>
                </a:highlight>
                <a:latin typeface="EB Garamond"/>
                <a:ea typeface="EB Garamond"/>
                <a:cs typeface="EB Garamond"/>
                <a:sym typeface="EB Garamond"/>
              </a:rPr>
              <a:t> practically with the script “Our Day Out” by Willy Russell learning how to work with and respond to stage directions, considering how an actor might use their vocal and physical acting skills to interpret their role. Students will Know  what a stereotype is,identify and demonstrate how to physically portray a stereotypical character in their plot section. Students will demonstrate their understanding of the plot and characters and participate in a whole class performance using role-play and still image. Students will work as an ensemble to act out the bus scene. They will focus on stereotypes and how to communicate these in the scene.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87" name="Google Shape;87;p15"/>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88" name="Google Shape;88;p15"/>
          <p:cNvPicPr preferRelativeResize="0"/>
          <p:nvPr/>
        </p:nvPicPr>
        <p:blipFill>
          <a:blip r:embed="rId3">
            <a:alphaModFix/>
          </a:blip>
          <a:stretch>
            <a:fillRect/>
          </a:stretch>
        </p:blipFill>
        <p:spPr>
          <a:xfrm>
            <a:off x="5903100" y="3692050"/>
            <a:ext cx="1800225" cy="14133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