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</p:sldIdLst>
  <p:sldSz cy="9906000" cx="6858000"/>
  <p:notesSz cx="6797675" cy="9926625"/>
  <p:embeddedFontLst>
    <p:embeddedFont>
      <p:font typeface="Century Gothic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3" roundtripDataSignature="AMtx7mgefxzOs1ucurJohcdigiUUg2Yo9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D2B6AFE-3178-46D2-9A82-6BFBBE57413A}">
  <a:tblStyle styleId="{3D2B6AFE-3178-46D2-9A82-6BFBBE57413A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 b="off" i="off"/>
      <a:tcStyle>
        <a:fill>
          <a:solidFill>
            <a:srgbClr val="D0DEEF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D0DEEF"/>
          </a:solidFill>
        </a:fill>
      </a:tcStyle>
    </a:band1V>
    <a:band2V>
      <a:tcTxStyle b="off" i="off"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CenturyGothic-italic.fntdata"/><Relationship Id="rId10" Type="http://schemas.openxmlformats.org/officeDocument/2006/relationships/font" Target="fonts/CenturyGothic-bold.fntdata"/><Relationship Id="rId13" Type="http://customschemas.google.com/relationships/presentationmetadata" Target="metadata"/><Relationship Id="rId12" Type="http://schemas.openxmlformats.org/officeDocument/2006/relationships/font" Target="fonts/CenturyGothic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font" Target="fonts/CenturyGothic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2111375" y="744538"/>
            <a:ext cx="25764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3" name="Google Shape;103;p2:notes"/>
          <p:cNvSpPr/>
          <p:nvPr>
            <p:ph idx="2" type="sldImg"/>
          </p:nvPr>
        </p:nvSpPr>
        <p:spPr>
          <a:xfrm>
            <a:off x="2111375" y="744538"/>
            <a:ext cx="25764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5" name="Google Shape;125;p3:notes"/>
          <p:cNvSpPr/>
          <p:nvPr>
            <p:ph idx="2" type="sldImg"/>
          </p:nvPr>
        </p:nvSpPr>
        <p:spPr>
          <a:xfrm>
            <a:off x="2111375" y="744538"/>
            <a:ext cx="25764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"/>
          <p:cNvSpPr txBox="1"/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6"/>
          <p:cNvSpPr txBox="1"/>
          <p:nvPr>
            <p:ph idx="1" type="subTitle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4" name="Google Shape;14;p6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6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6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5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7"/>
          <p:cNvSpPr txBox="1"/>
          <p:nvPr>
            <p:ph idx="1" type="body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7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8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8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1" type="body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2" type="body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9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9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/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" type="body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3" type="body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1" name="Google Shape;41;p10"/>
          <p:cNvSpPr txBox="1"/>
          <p:nvPr>
            <p:ph idx="4" type="body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0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0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57" name="Google Shape;57;p13"/>
          <p:cNvSpPr txBox="1"/>
          <p:nvPr>
            <p:ph idx="2" type="body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58" name="Google Shape;58;p13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4"/>
          <p:cNvSpPr/>
          <p:nvPr>
            <p:ph idx="2" type="pic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5" name="Google Shape;65;p14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4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5"/>
          <p:cNvSpPr txBox="1"/>
          <p:nvPr>
            <p:ph idx="1" type="body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5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5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5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Relationship Id="rId4" Type="http://schemas.openxmlformats.org/officeDocument/2006/relationships/image" Target="../media/image5.png"/><Relationship Id="rId10" Type="http://schemas.openxmlformats.org/officeDocument/2006/relationships/image" Target="../media/image8.png"/><Relationship Id="rId9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9.png"/><Relationship Id="rId7" Type="http://schemas.openxmlformats.org/officeDocument/2006/relationships/image" Target="../media/image12.png"/><Relationship Id="rId8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Relationship Id="rId4" Type="http://schemas.openxmlformats.org/officeDocument/2006/relationships/image" Target="../media/image5.png"/><Relationship Id="rId11" Type="http://schemas.openxmlformats.org/officeDocument/2006/relationships/image" Target="../media/image7.png"/><Relationship Id="rId10" Type="http://schemas.openxmlformats.org/officeDocument/2006/relationships/image" Target="../media/image16.png"/><Relationship Id="rId9" Type="http://schemas.openxmlformats.org/officeDocument/2006/relationships/image" Target="../media/image21.png"/><Relationship Id="rId5" Type="http://schemas.openxmlformats.org/officeDocument/2006/relationships/image" Target="../media/image1.png"/><Relationship Id="rId6" Type="http://schemas.openxmlformats.org/officeDocument/2006/relationships/image" Target="../media/image10.png"/><Relationship Id="rId7" Type="http://schemas.openxmlformats.org/officeDocument/2006/relationships/image" Target="../media/image6.png"/><Relationship Id="rId8" Type="http://schemas.openxmlformats.org/officeDocument/2006/relationships/image" Target="../media/image1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5" Type="http://schemas.openxmlformats.org/officeDocument/2006/relationships/image" Target="../media/image1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99725" y="209400"/>
            <a:ext cx="6679500" cy="9487200"/>
          </a:xfrm>
          <a:prstGeom prst="rect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1"/>
              <a:buFont typeface="Arial"/>
              <a:buNone/>
            </a:pPr>
            <a:r>
              <a:t/>
            </a:r>
            <a:endParaRPr b="0" i="0" sz="18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105258" y="9551078"/>
            <a:ext cx="6679500" cy="167700"/>
          </a:xfrm>
          <a:prstGeom prst="rect">
            <a:avLst/>
          </a:prstGeom>
          <a:solidFill>
            <a:srgbClr val="073763"/>
          </a:solidFill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1"/>
              <a:buFont typeface="Arial"/>
              <a:buNone/>
            </a:pPr>
            <a:r>
              <a:rPr b="1" i="0" lang="en-GB" sz="1001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Together; Succeed Together</a:t>
            </a:r>
            <a:endParaRPr b="0" i="0" sz="10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94325" y="90700"/>
            <a:ext cx="6690300" cy="292500"/>
          </a:xfrm>
          <a:prstGeom prst="rect">
            <a:avLst/>
          </a:prstGeom>
          <a:solidFill>
            <a:srgbClr val="07376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Unit of Work: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Ratio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                                                                           </a:t>
            </a: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Weeks: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1 - 2</a:t>
            </a:r>
            <a:endParaRPr b="1" i="0" sz="14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87" name="Google Shape;87;p1"/>
          <p:cNvGraphicFramePr/>
          <p:nvPr/>
        </p:nvGraphicFramePr>
        <p:xfrm>
          <a:off x="198206" y="514521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{3D2B6AFE-3178-46D2-9A82-6BFBBE57413A}</a:tableStyleId>
              </a:tblPr>
              <a:tblGrid>
                <a:gridCol w="1171600"/>
                <a:gridCol w="2003200"/>
              </a:tblGrid>
              <a:tr h="2630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Homework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8" name="Google Shape;88;p1"/>
          <p:cNvGraphicFramePr/>
          <p:nvPr/>
        </p:nvGraphicFramePr>
        <p:xfrm>
          <a:off x="3468547" y="745216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{3D2B6AFE-3178-46D2-9A82-6BFBBE57413A}</a:tableStyleId>
              </a:tblPr>
              <a:tblGrid>
                <a:gridCol w="3236575"/>
              </a:tblGrid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Career Links to Unit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722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Chef -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Uses ratios when adjusting recipes for different numbers of people.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Graphic Designer -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Uses ratio and proportion when resizing images or designing layouts to keep things looking balanced.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Cross </a:t>
                      </a: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Curricular</a:t>
                      </a: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Links 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541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Food Technology</a:t>
                      </a:r>
                      <a:endParaRPr b="1"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In Food Tech, you use ratio when changing a recipe to serve more or fewer people. Understanding ratio helps you keep ingredient amounts in the correct balance.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9" name="Google Shape;89;p1"/>
          <p:cNvGraphicFramePr/>
          <p:nvPr/>
        </p:nvGraphicFramePr>
        <p:xfrm>
          <a:off x="990038" y="268646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{3D2B6AFE-3178-46D2-9A82-6BFBBE57413A}</a:tableStyleId>
              </a:tblPr>
              <a:tblGrid>
                <a:gridCol w="1625975"/>
                <a:gridCol w="1625975"/>
                <a:gridCol w="1625975"/>
              </a:tblGrid>
              <a:tr h="258850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Support Your Learning – Sparx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  <a:tc hMerge="1"/>
              </a:tr>
              <a:tr h="1566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M885 - Simplifying Ratios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M525 - Sharing in a Ratio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M267 - Ratios &amp; Fractions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90" name="Google Shape;9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413" y="2686482"/>
            <a:ext cx="338449" cy="27826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1" name="Google Shape;9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457" y="5153100"/>
            <a:ext cx="338450" cy="2731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graphicFrame>
        <p:nvGraphicFramePr>
          <p:cNvPr id="92" name="Google Shape;92;p1"/>
          <p:cNvGraphicFramePr/>
          <p:nvPr/>
        </p:nvGraphicFramePr>
        <p:xfrm>
          <a:off x="193049" y="65396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{3D2B6AFE-3178-46D2-9A82-6BFBBE57413A}</a:tableStyleId>
              </a:tblPr>
              <a:tblGrid>
                <a:gridCol w="4973900"/>
                <a:gridCol w="765000"/>
                <a:gridCol w="765000"/>
              </a:tblGrid>
              <a:tr h="326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 Pupils will be able to…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WWW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EBI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</a:tr>
              <a:tr h="478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Understand and simplify ratios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78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Solve ratio problems with whole, part, or difference given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78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chemeClr val="lt1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Compare ratios and fractions and solve ratio problems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93" name="Google Shape;93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2267" y="653981"/>
            <a:ext cx="309507" cy="25981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graphicFrame>
        <p:nvGraphicFramePr>
          <p:cNvPr id="94" name="Google Shape;94;p1"/>
          <p:cNvGraphicFramePr/>
          <p:nvPr/>
        </p:nvGraphicFramePr>
        <p:xfrm>
          <a:off x="3468539" y="480417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{3D2B6AFE-3178-46D2-9A82-6BFBBE57413A}</a:tableStyleId>
              </a:tblPr>
              <a:tblGrid>
                <a:gridCol w="997550"/>
                <a:gridCol w="2239025"/>
              </a:tblGrid>
              <a:tr h="2102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Key Words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Ratio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way to compare two or more quantities. For example, 2:3 means for every 2 of one thing, there are 3 of another.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Proportion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Being in proportion means that two ratios or fractions are of equal value.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Simplify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Making a ratio smaller but keeping it equivalent. For example, 10:15 simplifies to 2:3.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95" name="Google Shape;95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68547" y="4804155"/>
            <a:ext cx="339592" cy="27448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6" name="Google Shape;96;p1"/>
          <p:cNvPicPr preferRelativeResize="0"/>
          <p:nvPr/>
        </p:nvPicPr>
        <p:blipFill rotWithShape="1">
          <a:blip r:embed="rId6">
            <a:alphaModFix/>
          </a:blip>
          <a:srcRect b="26015" l="0" r="0" t="33557"/>
          <a:stretch/>
        </p:blipFill>
        <p:spPr>
          <a:xfrm>
            <a:off x="658787" y="6375625"/>
            <a:ext cx="2253626" cy="91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"/>
          <p:cNvPicPr preferRelativeResize="0"/>
          <p:nvPr/>
        </p:nvPicPr>
        <p:blipFill rotWithShape="1">
          <a:blip r:embed="rId7">
            <a:alphaModFix/>
          </a:blip>
          <a:srcRect b="0" l="20779" r="18898" t="0"/>
          <a:stretch/>
        </p:blipFill>
        <p:spPr>
          <a:xfrm>
            <a:off x="747825" y="7395000"/>
            <a:ext cx="2075543" cy="193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216250" y="3150450"/>
            <a:ext cx="1260001" cy="126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799000" y="3150463"/>
            <a:ext cx="1260001" cy="126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381750" y="3150475"/>
            <a:ext cx="1260001" cy="1260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/>
          <p:nvPr/>
        </p:nvSpPr>
        <p:spPr>
          <a:xfrm>
            <a:off x="99625" y="166900"/>
            <a:ext cx="6679500" cy="9487200"/>
          </a:xfrm>
          <a:prstGeom prst="rect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1"/>
              <a:buFont typeface="Arial"/>
              <a:buNone/>
            </a:pPr>
            <a:r>
              <a:t/>
            </a:r>
            <a:endParaRPr b="0" i="0" sz="18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6" name="Google Shape;106;p2"/>
          <p:cNvSpPr/>
          <p:nvPr/>
        </p:nvSpPr>
        <p:spPr>
          <a:xfrm>
            <a:off x="105258" y="9551078"/>
            <a:ext cx="6679500" cy="167700"/>
          </a:xfrm>
          <a:prstGeom prst="rect">
            <a:avLst/>
          </a:prstGeom>
          <a:solidFill>
            <a:srgbClr val="073763"/>
          </a:solidFill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1"/>
              <a:buFont typeface="Arial"/>
              <a:buNone/>
            </a:pPr>
            <a:r>
              <a:rPr b="1" i="0" lang="en-GB" sz="1001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Together; Succeed Together</a:t>
            </a:r>
            <a:endParaRPr b="0" i="0" sz="10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7" name="Google Shape;107;p2"/>
          <p:cNvSpPr/>
          <p:nvPr/>
        </p:nvSpPr>
        <p:spPr>
          <a:xfrm>
            <a:off x="94325" y="90700"/>
            <a:ext cx="6690300" cy="292500"/>
          </a:xfrm>
          <a:prstGeom prst="rect">
            <a:avLst/>
          </a:prstGeom>
          <a:solidFill>
            <a:srgbClr val="07376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Unit of Work: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Proportion and Scale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                                             </a:t>
            </a: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Weeks: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3 - 4</a:t>
            </a:r>
            <a:endParaRPr b="1" i="0" sz="14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108" name="Google Shape;108;p2"/>
          <p:cNvGraphicFramePr/>
          <p:nvPr/>
        </p:nvGraphicFramePr>
        <p:xfrm>
          <a:off x="198206" y="514521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{3D2B6AFE-3178-46D2-9A82-6BFBBE57413A}</a:tableStyleId>
              </a:tblPr>
              <a:tblGrid>
                <a:gridCol w="1171600"/>
                <a:gridCol w="2003200"/>
              </a:tblGrid>
              <a:tr h="2630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Homework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9" name="Google Shape;109;p2"/>
          <p:cNvGraphicFramePr/>
          <p:nvPr/>
        </p:nvGraphicFramePr>
        <p:xfrm>
          <a:off x="3468547" y="7334399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{3D2B6AFE-3178-46D2-9A82-6BFBBE57413A}</a:tableStyleId>
              </a:tblPr>
              <a:tblGrid>
                <a:gridCol w="3236575"/>
              </a:tblGrid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Career Links to Unit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722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Architect -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Architects use scale drawings to design buildings and ensure every part is in proportion before construction.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Fashion Designer -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Fashion designers use proportion to adjust clothing designs for different sizes while keeping the look the same.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Cross </a:t>
                      </a: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Curricular</a:t>
                      </a: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Links 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541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Art -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In Art, scale and proportion are used when enlarging or reducing drawings and creating realistic images. Artists also use grids to keep features in proportion when sketching or painting.</a:t>
                      </a:r>
                      <a:endParaRPr b="1"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0" name="Google Shape;110;p2"/>
          <p:cNvGraphicFramePr/>
          <p:nvPr/>
        </p:nvGraphicFramePr>
        <p:xfrm>
          <a:off x="990038" y="268646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{3D2B6AFE-3178-46D2-9A82-6BFBBE57413A}</a:tableStyleId>
              </a:tblPr>
              <a:tblGrid>
                <a:gridCol w="1625975"/>
                <a:gridCol w="1625975"/>
                <a:gridCol w="1625975"/>
              </a:tblGrid>
              <a:tr h="258850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Support Your Learning – Sparx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  <a:tc hMerge="1"/>
              </a:tr>
              <a:tr h="1566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M478 - Solving Proportion Problems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U610 - Currency Conversions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M112 - Scale Diagrams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11" name="Google Shape;11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413" y="2686482"/>
            <a:ext cx="338449" cy="27826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2" name="Google Shape;11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457" y="5153100"/>
            <a:ext cx="338450" cy="2731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graphicFrame>
        <p:nvGraphicFramePr>
          <p:cNvPr id="113" name="Google Shape;113;p2"/>
          <p:cNvGraphicFramePr/>
          <p:nvPr/>
        </p:nvGraphicFramePr>
        <p:xfrm>
          <a:off x="193049" y="65396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{3D2B6AFE-3178-46D2-9A82-6BFBBE57413A}</a:tableStyleId>
              </a:tblPr>
              <a:tblGrid>
                <a:gridCol w="4973900"/>
                <a:gridCol w="765000"/>
                <a:gridCol w="765000"/>
              </a:tblGrid>
              <a:tr h="326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 Pupils will be able to…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WWW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EBI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</a:tr>
              <a:tr h="478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Solve problems involving direct proportion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78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Understand and use conversion graphs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78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Draw and interpret scale diagrams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114" name="Google Shape;114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2267" y="653981"/>
            <a:ext cx="309507" cy="25981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graphicFrame>
        <p:nvGraphicFramePr>
          <p:cNvPr id="115" name="Google Shape;115;p2"/>
          <p:cNvGraphicFramePr/>
          <p:nvPr/>
        </p:nvGraphicFramePr>
        <p:xfrm>
          <a:off x="3468539" y="480417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{3D2B6AFE-3178-46D2-9A82-6BFBBE57413A}</a:tableStyleId>
              </a:tblPr>
              <a:tblGrid>
                <a:gridCol w="1064225"/>
                <a:gridCol w="2172350"/>
              </a:tblGrid>
              <a:tr h="2102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Key Words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Linear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linear scale is a scale in which the divisions are evenly spaced as seen on rulers and thermometers.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Conversion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Using numbers or formula used to convert quantities to equivalent amounts in a different system.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Enlargement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 transformation where a shape is made larger or smaller without changing position or direction.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116" name="Google Shape;116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68547" y="4804155"/>
            <a:ext cx="339592" cy="27448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7" name="Google Shape;117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88163" y="7875675"/>
            <a:ext cx="2994876" cy="1531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88175" y="6348138"/>
            <a:ext cx="1142476" cy="1142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529974" y="6192574"/>
            <a:ext cx="1839250" cy="1453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155613" y="3235525"/>
            <a:ext cx="1260001" cy="126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2815000" y="3228800"/>
            <a:ext cx="1260001" cy="126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4456838" y="3228800"/>
            <a:ext cx="1260001" cy="1260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"/>
          <p:cNvSpPr/>
          <p:nvPr/>
        </p:nvSpPr>
        <p:spPr>
          <a:xfrm>
            <a:off x="99625" y="166900"/>
            <a:ext cx="6679500" cy="9487200"/>
          </a:xfrm>
          <a:prstGeom prst="rect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1"/>
              <a:buFont typeface="Arial"/>
              <a:buNone/>
            </a:pPr>
            <a:r>
              <a:t/>
            </a:r>
            <a:endParaRPr b="0" i="0" sz="18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8" name="Google Shape;128;p3"/>
          <p:cNvSpPr/>
          <p:nvPr/>
        </p:nvSpPr>
        <p:spPr>
          <a:xfrm>
            <a:off x="105258" y="9551078"/>
            <a:ext cx="6679500" cy="167700"/>
          </a:xfrm>
          <a:prstGeom prst="rect">
            <a:avLst/>
          </a:prstGeom>
          <a:solidFill>
            <a:srgbClr val="073763"/>
          </a:solidFill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1"/>
              <a:buFont typeface="Arial"/>
              <a:buNone/>
            </a:pPr>
            <a:r>
              <a:rPr b="1" i="0" lang="en-GB" sz="1001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Together; Succeed Together</a:t>
            </a:r>
            <a:endParaRPr b="0" i="0" sz="10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9" name="Google Shape;129;p3"/>
          <p:cNvSpPr/>
          <p:nvPr/>
        </p:nvSpPr>
        <p:spPr>
          <a:xfrm>
            <a:off x="94325" y="90700"/>
            <a:ext cx="6690300" cy="292500"/>
          </a:xfrm>
          <a:prstGeom prst="rect">
            <a:avLst/>
          </a:prstGeom>
          <a:solidFill>
            <a:srgbClr val="07376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Unit of Work: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Algebraic Manipulation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                                         </a:t>
            </a: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Weeks: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5 - 6</a:t>
            </a:r>
            <a:endParaRPr b="1" i="0" sz="14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130" name="Google Shape;130;p3"/>
          <p:cNvGraphicFramePr/>
          <p:nvPr/>
        </p:nvGraphicFramePr>
        <p:xfrm>
          <a:off x="198206" y="514521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{3D2B6AFE-3178-46D2-9A82-6BFBBE57413A}</a:tableStyleId>
              </a:tblPr>
              <a:tblGrid>
                <a:gridCol w="1171600"/>
                <a:gridCol w="2003200"/>
              </a:tblGrid>
              <a:tr h="2630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Homework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1" name="Google Shape;131;p3"/>
          <p:cNvGraphicFramePr/>
          <p:nvPr/>
        </p:nvGraphicFramePr>
        <p:xfrm>
          <a:off x="3468547" y="726581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{3D2B6AFE-3178-46D2-9A82-6BFBBE57413A}</a:tableStyleId>
              </a:tblPr>
              <a:tblGrid>
                <a:gridCol w="3236575"/>
              </a:tblGrid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Career Links to Unit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722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Computer Programmer -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Programmers use algebra and logic to write code, work with variables, and solve problems efficiently.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Mechanical Engineer -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Engineers use algebraic manipulation to simplify and rearrange formulas when designing machines and solving technical problems.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Cross </a:t>
                      </a: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Curricular</a:t>
                      </a: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Links 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541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Computer Science -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In computing, algebra is used when writing code with variables, creating algorithms, or solving problems. Understanding how to manipulate expressions helps when building formulas and logic for programs.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2" name="Google Shape;132;p3"/>
          <p:cNvGraphicFramePr/>
          <p:nvPr/>
        </p:nvGraphicFramePr>
        <p:xfrm>
          <a:off x="990038" y="268646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{3D2B6AFE-3178-46D2-9A82-6BFBBE57413A}</a:tableStyleId>
              </a:tblPr>
              <a:tblGrid>
                <a:gridCol w="1625975"/>
                <a:gridCol w="1625975"/>
                <a:gridCol w="1625975"/>
              </a:tblGrid>
              <a:tr h="258850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Support Your Learning – Sparx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  <a:tc hMerge="1"/>
              </a:tr>
              <a:tr h="1566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M531 - Collecting Like Terms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M327 - Substitution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M792 - Expanding Brackets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33" name="Google Shape;13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413" y="2686482"/>
            <a:ext cx="338449" cy="27826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4" name="Google Shape;13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457" y="5153100"/>
            <a:ext cx="338450" cy="2731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graphicFrame>
        <p:nvGraphicFramePr>
          <p:cNvPr id="135" name="Google Shape;135;p3"/>
          <p:cNvGraphicFramePr/>
          <p:nvPr/>
        </p:nvGraphicFramePr>
        <p:xfrm>
          <a:off x="193049" y="65396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{3D2B6AFE-3178-46D2-9A82-6BFBBE57413A}</a:tableStyleId>
              </a:tblPr>
              <a:tblGrid>
                <a:gridCol w="4973900"/>
                <a:gridCol w="765000"/>
                <a:gridCol w="765000"/>
              </a:tblGrid>
              <a:tr h="326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 Pupils will be able to…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WWW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EBI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</a:tr>
              <a:tr h="478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Form and simplify algebraic expressions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78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Substitute directed numbers into expressions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78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Expand and factorise single brackets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136" name="Google Shape;136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2267" y="653981"/>
            <a:ext cx="309507" cy="25981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graphicFrame>
        <p:nvGraphicFramePr>
          <p:cNvPr id="137" name="Google Shape;137;p3"/>
          <p:cNvGraphicFramePr/>
          <p:nvPr/>
        </p:nvGraphicFramePr>
        <p:xfrm>
          <a:off x="3468539" y="480417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{3D2B6AFE-3178-46D2-9A82-6BFBBE57413A}</a:tableStyleId>
              </a:tblPr>
              <a:tblGrid>
                <a:gridCol w="997550"/>
                <a:gridCol w="2239025"/>
              </a:tblGrid>
              <a:tr h="2102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Key Words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Expression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group of terms that includes numbers, letters, and operations, but no equal sign.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Simplify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To make an expression shorter or easier to work with by combining like terms.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Expand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To multiply out brackets. For example, 2(x+3)=2x+6.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138" name="Google Shape;138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68547" y="4804155"/>
            <a:ext cx="339592" cy="27448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9" name="Google Shape;139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55600" y="3235525"/>
            <a:ext cx="1260001" cy="126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815000" y="3235525"/>
            <a:ext cx="1260001" cy="126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474400" y="3235525"/>
            <a:ext cx="1260001" cy="126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317488" y="6922788"/>
            <a:ext cx="2936214" cy="176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