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EB Garamond"/>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EBGaramond-bold.fntdata"/><Relationship Id="rId14" Type="http://schemas.openxmlformats.org/officeDocument/2006/relationships/font" Target="fonts/EBGaramond-regular.fntdata"/><Relationship Id="rId17" Type="http://schemas.openxmlformats.org/officeDocument/2006/relationships/font" Target="fonts/EBGaramond-boldItalic.fntdata"/><Relationship Id="rId16" Type="http://schemas.openxmlformats.org/officeDocument/2006/relationships/font" Target="fonts/EBGaramon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686a13ca5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686a13ca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686a13ca5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686a13ca5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86a13ca5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86a13ca5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3686a13ca58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686a13ca5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86a13ca58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86a13ca5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686a13ca58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686a13ca58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686a13ca58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686a13ca5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5" name="Google Shape;55;p13"/>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 name="Google Shape;56;p13"/>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a:t>
            </a:r>
            <a:r>
              <a:rPr b="1" lang="en-GB" sz="2300">
                <a:solidFill>
                  <a:schemeClr val="lt1"/>
                </a:solidFill>
                <a:highlight>
                  <a:srgbClr val="FF0000"/>
                </a:highlight>
                <a:latin typeface="EB Garamond"/>
                <a:ea typeface="EB Garamond"/>
                <a:cs typeface="EB Garamond"/>
                <a:sym typeface="EB Garamond"/>
              </a:rPr>
              <a:t> ORGANISER</a:t>
            </a:r>
            <a:endParaRPr b="1" sz="2300">
              <a:solidFill>
                <a:schemeClr val="lt1"/>
              </a:solidFill>
              <a:highlight>
                <a:srgbClr val="FF0000"/>
              </a:highlight>
              <a:latin typeface="EB Garamond"/>
              <a:ea typeface="EB Garamond"/>
              <a:cs typeface="EB Garamond"/>
              <a:sym typeface="EB Garamond"/>
            </a:endParaRPr>
          </a:p>
        </p:txBody>
      </p:sp>
      <p:sp>
        <p:nvSpPr>
          <p:cNvPr id="57" name="Google Shape;57;p13"/>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t/>
            </a:r>
            <a:endParaRPr sz="1100">
              <a:solidFill>
                <a:schemeClr val="lt1"/>
              </a:solidFill>
              <a:highlight>
                <a:srgbClr val="C27BA0"/>
              </a:highlight>
            </a:endParaRPr>
          </a:p>
          <a:p>
            <a:pPr indent="0" lvl="0" marL="0" rtl="0" algn="l">
              <a:spcBef>
                <a:spcPts val="0"/>
              </a:spcBef>
              <a:spcAft>
                <a:spcPts val="0"/>
              </a:spcAft>
              <a:buNone/>
            </a:pPr>
            <a:r>
              <a:rPr lang="en-GB" sz="1100">
                <a:solidFill>
                  <a:schemeClr val="lt1"/>
                </a:solidFill>
                <a:highlight>
                  <a:srgbClr val="C27BA0"/>
                </a:highlight>
              </a:rPr>
              <a:t>KEYWORDS</a:t>
            </a:r>
            <a:endParaRPr sz="1100">
              <a:solidFill>
                <a:schemeClr val="lt1"/>
              </a:solidFill>
              <a:highlight>
                <a:srgbClr val="C27BA0"/>
              </a:highlight>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Clocking the audience when an actor looks straight at the audience giving them a chance to understand what the character is thinking. 2. Passing the focus Moving the audience's attention from one character on stage to another. 3. gesture any movement of the actor’s head, shoulder, arm, hand, leg, or foot to convey meaning. 4. Facial expression conveys an emotion that tells us about the character and the way they react to the situation. 5. Body language includes posture and stance and can convey a character’s feelings or personality. 6. Character a person portrayed in a drama, novel, or other artistic piece. 7. Mask headdress used to cover the face and enable the wearer to portray a particular character or animal. 8. Mime acting without words. 9. Plot the events of a play or arrangement of action 10. Scene a small section or portion of a play. 11. Blocking The moves of the actors on stage 12. Proxemics The positioning and distance of characters on stage to give dramatic impact. 13. Use of levels Contrast of height used in positioning, this could be with actors or set. 14. Slow motion A section of the Drama is performed slowly 15. Split stage The stage is split into two sections, so two different pieces of action can be seen alongside each other</a:t>
            </a:r>
            <a:r>
              <a:rPr b="1" lang="en-GB" sz="1100">
                <a:solidFill>
                  <a:schemeClr val="lt1"/>
                </a:solidFill>
                <a:highlight>
                  <a:schemeClr val="lt1"/>
                </a:highlight>
                <a:latin typeface="EB Garamond"/>
                <a:ea typeface="EB Garamond"/>
                <a:cs typeface="EB Garamond"/>
                <a:sym typeface="EB Garamond"/>
              </a:rPr>
              <a:t>.</a:t>
            </a:r>
            <a:endParaRPr b="1" sz="11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1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11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sz="900">
              <a:highlight>
                <a:schemeClr val="lt1"/>
              </a:highlight>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58" name="Google Shape;58;p13"/>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Masks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59" name="Google Shape;59;p13"/>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a:effectLst>
            <a:outerShdw blurRad="57150" rotWithShape="0" algn="bl" dir="5400000" dist="19050">
              <a:srgbClr val="000000">
                <a:alpha val="1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900">
                <a:solidFill>
                  <a:schemeClr val="lt1"/>
                </a:solidFill>
                <a:highlight>
                  <a:srgbClr val="C27BA0"/>
                </a:highlight>
                <a:latin typeface="EB Garamond"/>
                <a:ea typeface="EB Garamond"/>
                <a:cs typeface="EB Garamond"/>
                <a:sym typeface="EB Garamond"/>
              </a:rPr>
              <a:t>WHAT DO I NEED TO KNOW BEFORE STARTING?</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100">
                <a:latin typeface="EB Garamond"/>
                <a:ea typeface="EB Garamond"/>
                <a:cs typeface="EB Garamond"/>
                <a:sym typeface="EB Garamond"/>
              </a:rPr>
              <a:t>Masks were used by actors during performances to clearly depict emotions to every member of the audience, even those people sitting in the seats far away from the stage. The large faces added a sense of exaggeration to the actors' emotions, which helped them convey their role to the entire open-air theatre. These masks also allowed actors to play characters different to themselves such as women or elderly characters as all the actors in ancient Greek theatre were always men. One actor could also play more than one character with the help of these masks.</a:t>
            </a:r>
            <a:endParaRPr b="1" sz="1100">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60" name="Google Shape;60;p13"/>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T</a:t>
            </a:r>
            <a:r>
              <a:rPr b="1" lang="en-GB" sz="1000">
                <a:solidFill>
                  <a:schemeClr val="dk1"/>
                </a:solidFill>
                <a:highlight>
                  <a:schemeClr val="lt1"/>
                </a:highlight>
                <a:latin typeface="EB Garamond"/>
                <a:ea typeface="EB Garamond"/>
                <a:cs typeface="EB Garamond"/>
                <a:sym typeface="EB Garamond"/>
              </a:rPr>
              <a:t>he development and application of drama skills to communicate a character, emotion and style in response to the theme Who am I though the medium of "Masks" will be explored.</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Developing, responding,  performing and evaluating the  drama, by  actively developing the skills and conventions that are central to Drama whilst exploring the medium of "Masks"</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This unit of learning helps recognise the layers of meaning to develop their knowledge of dramatic conventions , the disciplines of Drama and their sense of audience through a variety of stimuli. </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dk1"/>
                </a:solidFill>
                <a:highlight>
                  <a:schemeClr val="lt1"/>
                </a:highlight>
                <a:latin typeface="EB Garamond"/>
                <a:ea typeface="EB Garamond"/>
                <a:cs typeface="EB Garamond"/>
                <a:sym typeface="EB Garamond"/>
              </a:rPr>
              <a:t>Doing this by participating in responding and developing  drama, and by stepping back to appreciate and appraise their own contributions and those of others.</a:t>
            </a:r>
            <a:endParaRPr b="1" sz="10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solidFill>
                <a:schemeClr val="dk1"/>
              </a:solidFill>
            </a:endParaRPr>
          </a:p>
          <a:p>
            <a:pPr indent="0" lvl="0" marL="0" rtl="0" algn="ctr">
              <a:spcBef>
                <a:spcPts val="0"/>
              </a:spcBef>
              <a:spcAft>
                <a:spcPts val="0"/>
              </a:spcAft>
              <a:buNone/>
            </a:pPr>
            <a:r>
              <a:t/>
            </a:r>
            <a:endParaRPr>
              <a:solidFill>
                <a:schemeClr val="dk1"/>
              </a:solidFill>
            </a:endParaRPr>
          </a:p>
          <a:p>
            <a:pPr indent="0" lvl="0" marL="0" rtl="0" algn="ctr">
              <a:spcBef>
                <a:spcPts val="0"/>
              </a:spcBef>
              <a:spcAft>
                <a:spcPts val="0"/>
              </a:spcAft>
              <a:buNone/>
            </a:pPr>
            <a:r>
              <a:t/>
            </a:r>
            <a:endParaRPr>
              <a:solidFill>
                <a:schemeClr val="dk1"/>
              </a:solidFill>
            </a:endParaRPr>
          </a:p>
          <a:p>
            <a:pPr indent="0" lvl="0" marL="0" rtl="0" algn="l">
              <a:spcBef>
                <a:spcPts val="0"/>
              </a:spcBef>
              <a:spcAft>
                <a:spcPts val="0"/>
              </a:spcAft>
              <a:buNone/>
            </a:pPr>
            <a:r>
              <a:rPr b="1" lang="en-GB" sz="1000">
                <a:solidFill>
                  <a:schemeClr val="lt1"/>
                </a:solidFill>
                <a:highlight>
                  <a:schemeClr val="lt1"/>
                </a:highlight>
                <a:latin typeface="EB Garamond"/>
                <a:ea typeface="EB Garamond"/>
                <a:cs typeface="EB Garamond"/>
                <a:sym typeface="EB Garamond"/>
              </a:rPr>
              <a:t>T</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61" name="Google Shape;61;p13"/>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62" name="Google Shape;62;p13"/>
          <p:cNvPicPr preferRelativeResize="0"/>
          <p:nvPr/>
        </p:nvPicPr>
        <p:blipFill>
          <a:blip r:embed="rId3">
            <a:alphaModFix/>
          </a:blip>
          <a:stretch>
            <a:fillRect/>
          </a:stretch>
        </p:blipFill>
        <p:spPr>
          <a:xfrm>
            <a:off x="5065194" y="4251019"/>
            <a:ext cx="1557350" cy="733431"/>
          </a:xfrm>
          <a:prstGeom prst="rect">
            <a:avLst/>
          </a:prstGeom>
          <a:noFill/>
          <a:ln>
            <a:noFill/>
          </a:ln>
        </p:spPr>
      </p:pic>
      <p:pic>
        <p:nvPicPr>
          <p:cNvPr id="63" name="Google Shape;63;p13"/>
          <p:cNvPicPr preferRelativeResize="0"/>
          <p:nvPr/>
        </p:nvPicPr>
        <p:blipFill>
          <a:blip r:embed="rId4">
            <a:alphaModFix/>
          </a:blip>
          <a:stretch>
            <a:fillRect/>
          </a:stretch>
        </p:blipFill>
        <p:spPr>
          <a:xfrm>
            <a:off x="2526425" y="2296788"/>
            <a:ext cx="1256500" cy="549925"/>
          </a:xfrm>
          <a:prstGeom prst="rect">
            <a:avLst/>
          </a:prstGeom>
          <a:noFill/>
          <a:ln>
            <a:noFill/>
          </a:ln>
        </p:spPr>
      </p:pic>
      <p:pic>
        <p:nvPicPr>
          <p:cNvPr id="64" name="Google Shape;64;p13"/>
          <p:cNvPicPr preferRelativeResize="0"/>
          <p:nvPr/>
        </p:nvPicPr>
        <p:blipFill>
          <a:blip r:embed="rId5">
            <a:alphaModFix/>
          </a:blip>
          <a:stretch>
            <a:fillRect/>
          </a:stretch>
        </p:blipFill>
        <p:spPr>
          <a:xfrm>
            <a:off x="7025975" y="3940000"/>
            <a:ext cx="1792050" cy="1102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 name="Shape 68"/>
        <p:cNvGrpSpPr/>
        <p:nvPr/>
      </p:nvGrpSpPr>
      <p:grpSpPr>
        <a:xfrm>
          <a:off x="0" y="0"/>
          <a:ext cx="0" cy="0"/>
          <a:chOff x="0" y="0"/>
          <a:chExt cx="0" cy="0"/>
        </a:xfrm>
      </p:grpSpPr>
      <p:sp>
        <p:nvSpPr>
          <p:cNvPr id="69" name="Google Shape;69;p1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70" name="Google Shape;70;p14"/>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1" name="Google Shape;71;p14"/>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72" name="Google Shape;72;p14"/>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a:t>
            </a:r>
            <a:r>
              <a:rPr lang="en-GB">
                <a:solidFill>
                  <a:schemeClr val="lt1"/>
                </a:solidFill>
                <a:highlight>
                  <a:srgbClr val="C27BA0"/>
                </a:highlight>
                <a:latin typeface="EB Garamond"/>
                <a:ea typeface="EB Garamond"/>
                <a:cs typeface="EB Garamond"/>
                <a:sym typeface="EB Garamond"/>
              </a:rPr>
              <a:t>EYWORDS</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World War 1 A global conflict from 1914-1918 in which the main protagonists were Britain and Germany (&amp; allies).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Trooper Corporal Sergeant Lieutenant Captain Major Different ranks within the army (shown on order from junior to senior)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Trench An area between two trenches that belongs to neither side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No man’s Land A narrow ditch dug in the ground in which the soldiers lived and fought</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Bugle calls – a short tune announcing an event.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Calvary mount – soldiers who fight on horseback.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Colt – young male horse.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Convoy – a group of vehicles travelling together.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Copse – small group of trees.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Guineas – old coin worth about £1.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Jerry – name of the Germans in WW1.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Molly-coddled – to over protect someone.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Sentries – soldiers stationed to keep guard</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latin typeface="EB Garamond"/>
                <a:ea typeface="EB Garamond"/>
                <a:cs typeface="EB Garamond"/>
                <a:sym typeface="EB Garamond"/>
              </a:rPr>
              <a:t>Still-Image, Thought Tracking, Physicality, Movement, Ensemble, Voice, Physical Theatre</a:t>
            </a:r>
            <a:endParaRPr b="1">
              <a:latin typeface="EB Garamond"/>
              <a:ea typeface="EB Garamond"/>
              <a:cs typeface="EB Garamond"/>
              <a:sym typeface="EB Garamond"/>
            </a:endParaRPr>
          </a:p>
          <a:p>
            <a:pPr indent="0" lvl="0" marL="0" rtl="0" algn="l">
              <a:spcBef>
                <a:spcPts val="0"/>
              </a:spcBef>
              <a:spcAft>
                <a:spcPts val="0"/>
              </a:spcAft>
              <a:buNone/>
            </a:pPr>
            <a:r>
              <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3" name="Google Shape;73;p14"/>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War Horse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74" name="Google Shape;74;p14"/>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“Any problem can be solved between people if only they can trust each other”</a:t>
            </a:r>
            <a:endParaRPr/>
          </a:p>
          <a:p>
            <a:pPr indent="0" lvl="0" marL="0" rtl="0" algn="l">
              <a:spcBef>
                <a:spcPts val="0"/>
              </a:spcBef>
              <a:spcAft>
                <a:spcPts val="0"/>
              </a:spcAft>
              <a:buNone/>
            </a:pPr>
            <a:r>
              <a:rPr b="1" lang="en-GB"/>
              <a:t>T</a:t>
            </a:r>
            <a:r>
              <a:rPr b="1" lang="en-GB">
                <a:latin typeface="EB Garamond"/>
                <a:ea typeface="EB Garamond"/>
                <a:cs typeface="EB Garamond"/>
                <a:sym typeface="EB Garamond"/>
              </a:rPr>
              <a:t>he novel is written from the point of view of Joey, a horse bought by the Army to serve in World War 1. It describes Joey’s experiences, and details how Albert, Joey’s former owner, tries to bring him home safely from France. Themes The impact of war and conflict Friendship Setting The book is set within the English countryside of rural Devon. </a:t>
            </a:r>
            <a:endParaRPr b="1">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5" name="Google Shape;75;p14"/>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lang="en-GB" sz="1000">
                <a:solidFill>
                  <a:schemeClr val="lt1"/>
                </a:solidFill>
                <a:highlight>
                  <a:srgbClr val="C27BA0"/>
                </a:highlight>
                <a:latin typeface="EB Garamond"/>
                <a:ea typeface="EB Garamond"/>
                <a:cs typeface="EB Garamond"/>
                <a:sym typeface="EB Garamond"/>
              </a:rPr>
              <a:t>WHAT SHOULD I KNOW/BE ABLE TO DO AT THE END OF THIS TOPIC</a:t>
            </a:r>
            <a:endParaRPr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Clr>
                <a:schemeClr val="dk1"/>
              </a:buClr>
              <a:buSzPts val="1100"/>
              <a:buFont typeface="Arial"/>
              <a:buNone/>
            </a:pPr>
            <a:r>
              <a:rPr b="1" lang="en-GB" sz="1200">
                <a:solidFill>
                  <a:schemeClr val="dk1"/>
                </a:solidFill>
                <a:latin typeface="EB Garamond"/>
                <a:ea typeface="EB Garamond"/>
                <a:cs typeface="EB Garamond"/>
                <a:sym typeface="EB Garamond"/>
              </a:rPr>
              <a:t>You will demonstrate the journey of a ww1 soldier though a range of drama conventions. Use clear characterisation when developing a </a:t>
            </a:r>
            <a:r>
              <a:rPr b="1" lang="en-GB" sz="1200">
                <a:solidFill>
                  <a:schemeClr val="dk1"/>
                </a:solidFill>
                <a:latin typeface="EB Garamond"/>
                <a:ea typeface="EB Garamond"/>
                <a:cs typeface="EB Garamond"/>
                <a:sym typeface="EB Garamond"/>
              </a:rPr>
              <a:t>character To</a:t>
            </a:r>
            <a:r>
              <a:rPr b="1" lang="en-GB" sz="1200">
                <a:solidFill>
                  <a:schemeClr val="dk1"/>
                </a:solidFill>
                <a:latin typeface="EB Garamond"/>
                <a:ea typeface="EB Garamond"/>
                <a:cs typeface="EB Garamond"/>
                <a:sym typeface="EB Garamond"/>
              </a:rPr>
              <a:t> demonstrate how a character is feeling throughout their journey through narration. You will use lesson materials to assist in the development of their set to apply thought tracking to a character and contribute to a whole ensemble performance. You will use vocal techniques (pace, pitch, pause) to show character. Block your scene with thought for stage space. Respond to direction and refine my performance. Apply physical theatre to a scene work collaboratively identify why horses were used during the war.</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76" name="Google Shape;76;p14"/>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77" name="Google Shape;77;p14"/>
          <p:cNvPicPr preferRelativeResize="0"/>
          <p:nvPr/>
        </p:nvPicPr>
        <p:blipFill>
          <a:blip r:embed="rId3">
            <a:alphaModFix/>
          </a:blip>
          <a:stretch>
            <a:fillRect/>
          </a:stretch>
        </p:blipFill>
        <p:spPr>
          <a:xfrm>
            <a:off x="7917225" y="3485375"/>
            <a:ext cx="1150900" cy="911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1" name="Shape 81"/>
        <p:cNvGrpSpPr/>
        <p:nvPr/>
      </p:nvGrpSpPr>
      <p:grpSpPr>
        <a:xfrm>
          <a:off x="0" y="0"/>
          <a:ext cx="0" cy="0"/>
          <a:chOff x="0" y="0"/>
          <a:chExt cx="0" cy="0"/>
        </a:xfrm>
      </p:grpSpPr>
      <p:sp>
        <p:nvSpPr>
          <p:cNvPr id="82" name="Google Shape;82;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83" name="Google Shape;83;p15"/>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5"/>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85" name="Google Shape;85;p15"/>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highlight>
                  <a:srgbClr val="C27BA0"/>
                </a:highlight>
              </a:rPr>
              <a:t>K</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Develop: The progression of a character or piece of drama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Projection: The ability to make a sound heard at a distance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Sustain: The ability to stay in role for a period of time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Flashback - a scene in a play, novel, etc. set in a time earlier than the main story</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 Freeze Frame – a group of actors creating a still image that represents part of a story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Perform - present (a form of entertainment) to an audience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Rehearse - practise (a play, piece of music, or other work) for later public performance.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Direct Address- a character speaks directly to the audience while the action on stage remains spate and unaware of this interaction.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6" name="Google Shape;86;p15"/>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a:t>
            </a:r>
            <a:r>
              <a:rPr b="1" lang="en-GB">
                <a:solidFill>
                  <a:schemeClr val="lt1"/>
                </a:solidFill>
                <a:highlight>
                  <a:schemeClr val="dk1"/>
                </a:highlight>
                <a:latin typeface="EB Garamond"/>
                <a:ea typeface="EB Garamond"/>
                <a:cs typeface="EB Garamond"/>
                <a:sym typeface="EB Garamond"/>
              </a:rPr>
              <a:t>YEAR  7</a:t>
            </a:r>
            <a:endParaRPr b="1">
              <a:solidFill>
                <a:schemeClr val="lt1"/>
              </a:solidFill>
              <a:highlight>
                <a:schemeClr val="dk1"/>
              </a:highlight>
              <a:latin typeface="EB Garamond"/>
              <a:ea typeface="EB Garamond"/>
              <a:cs typeface="EB Garamond"/>
              <a:sym typeface="EB Garamond"/>
            </a:endParaRPr>
          </a:p>
        </p:txBody>
      </p:sp>
      <p:sp>
        <p:nvSpPr>
          <p:cNvPr id="87" name="Google Shape;87;p15"/>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This play was originally published in 1969. Ernie is a boy with an</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incredible imagination – everything he imagines becomes real, much to the consternation of his parents. They take Ernie to the doctor’s in search of a cure but things don’t go exactly as planned. Secret agents, a boxing granny and mountaineering in the local library make this a hilarious story and fun for all ages. You will explore the characters in the play and how to portray engaging characterisation. You will conclude the topic by creating your own scene in the play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demonstrating your skills in devising an imaginative plot.</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8" name="Google Shape;88;p15"/>
          <p:cNvSpPr/>
          <p:nvPr/>
        </p:nvSpPr>
        <p:spPr>
          <a:xfrm>
            <a:off x="72725" y="2942950"/>
            <a:ext cx="4755900" cy="2200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You will read this play scene by scene taking an opportunity to explore your interpretation of the plot, characters and techniques. You will develop knowledge in characterisation in order to perform with exaggeration. By adopting the style of Ayckbourn, you will develop the skills to devise imaginative plays. </a:t>
            </a:r>
            <a:r>
              <a:rPr b="1" lang="en-GB" sz="1100">
                <a:solidFill>
                  <a:schemeClr val="dk1"/>
                </a:solidFill>
                <a:latin typeface="EB Garamond"/>
                <a:ea typeface="EB Garamond"/>
                <a:cs typeface="EB Garamond"/>
                <a:sym typeface="EB Garamond"/>
              </a:rPr>
              <a:t>Students will demonstrate their understanding of the play elements and key plot features. Students will work effectively as part of a group to create a whole class performance. Students will be able to use flashback and role-play to create and perform an alternative</a:t>
            </a:r>
            <a:r>
              <a:rPr b="1" lang="en-GB" sz="1100">
                <a:solidFill>
                  <a:schemeClr val="lt1"/>
                </a:solidFill>
                <a:highlight>
                  <a:schemeClr val="dk1"/>
                </a:highlight>
                <a:latin typeface="EB Garamond"/>
                <a:ea typeface="EB Garamond"/>
                <a:cs typeface="EB Garamond"/>
                <a:sym typeface="EB Garamond"/>
              </a:rPr>
              <a:t> </a:t>
            </a:r>
            <a:r>
              <a:rPr b="1" lang="en-GB" sz="1100">
                <a:solidFill>
                  <a:schemeClr val="dk1"/>
                </a:solidFill>
                <a:highlight>
                  <a:schemeClr val="lt1"/>
                </a:highlight>
                <a:latin typeface="EB Garamond"/>
                <a:ea typeface="EB Garamond"/>
                <a:cs typeface="EB Garamond"/>
                <a:sym typeface="EB Garamond"/>
              </a:rPr>
              <a:t>scene. </a:t>
            </a:r>
            <a:r>
              <a:rPr b="1" lang="en-GB" sz="1100">
                <a:solidFill>
                  <a:schemeClr val="dk1"/>
                </a:solidFill>
                <a:highlight>
                  <a:schemeClr val="lt1"/>
                </a:highlight>
                <a:latin typeface="Calibri"/>
                <a:ea typeface="Calibri"/>
                <a:cs typeface="Calibri"/>
                <a:sym typeface="Calibri"/>
              </a:rPr>
              <a:t>Student’s performance will demonstrate their ability to interpret and perform a scripted scene. </a:t>
            </a:r>
            <a:endParaRPr b="1" sz="1100">
              <a:solidFill>
                <a:schemeClr val="dk1"/>
              </a:solidFill>
              <a:highlight>
                <a:schemeClr val="lt1"/>
              </a:highlight>
              <a:latin typeface="Calibri"/>
              <a:ea typeface="Calibri"/>
              <a:cs typeface="Calibri"/>
              <a:sym typeface="Calibri"/>
            </a:endParaRPr>
          </a:p>
          <a:p>
            <a:pPr indent="0" lvl="0" marL="0" rtl="0" algn="l">
              <a:spcBef>
                <a:spcPts val="0"/>
              </a:spcBef>
              <a:spcAft>
                <a:spcPts val="0"/>
              </a:spcAft>
              <a:buNone/>
            </a:pPr>
            <a:r>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latin typeface="EB Garamond"/>
                <a:ea typeface="EB Garamond"/>
                <a:cs typeface="EB Garamond"/>
                <a:sym typeface="EB Garamond"/>
              </a:rPr>
              <a:t> </a:t>
            </a:r>
            <a:endParaRPr b="1" sz="11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89" name="Google Shape;89;p15"/>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90" name="Google Shape;90;p15"/>
          <p:cNvPicPr preferRelativeResize="0"/>
          <p:nvPr/>
        </p:nvPicPr>
        <p:blipFill>
          <a:blip r:embed="rId3">
            <a:alphaModFix/>
          </a:blip>
          <a:stretch>
            <a:fillRect/>
          </a:stretch>
        </p:blipFill>
        <p:spPr>
          <a:xfrm>
            <a:off x="7476050" y="3996275"/>
            <a:ext cx="1214150" cy="972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4" name="Shape 94"/>
        <p:cNvGrpSpPr/>
        <p:nvPr/>
      </p:nvGrpSpPr>
      <p:grpSpPr>
        <a:xfrm>
          <a:off x="0" y="0"/>
          <a:ext cx="0" cy="0"/>
          <a:chOff x="0" y="0"/>
          <a:chExt cx="0" cy="0"/>
        </a:xfrm>
      </p:grpSpPr>
      <p:sp>
        <p:nvSpPr>
          <p:cNvPr id="95" name="Google Shape;95;p16"/>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96" name="Google Shape;96;p16"/>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7" name="Google Shape;97;p16"/>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98" name="Google Shape;98;p16"/>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lang="en-GB" sz="1200">
                <a:solidFill>
                  <a:schemeClr val="lt1"/>
                </a:solidFill>
                <a:highlight>
                  <a:srgbClr val="C27BA0"/>
                </a:highlight>
                <a:latin typeface="EB Garamond"/>
                <a:ea typeface="EB Garamond"/>
                <a:cs typeface="EB Garamond"/>
                <a:sym typeface="EB Garamond"/>
              </a:rPr>
              <a:t>KEYWORDS</a:t>
            </a:r>
            <a:endParaRPr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Brechtian Techniques - A german playwright who created the style of ‘Non-Naturalism’.</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Space/levels, gestures</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Facial expressions when creating a Still image </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Characterisation</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Emotion of a character</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Soundscape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Transitions</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Ensemble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Mime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Role-Play</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Thought Tracking</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Writing in role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latin typeface="EB Garamond"/>
                <a:ea typeface="EB Garamond"/>
                <a:cs typeface="EB Garamond"/>
                <a:sym typeface="EB Garamond"/>
              </a:rPr>
              <a:t>Narration</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Clr>
                <a:schemeClr val="dk1"/>
              </a:buClr>
              <a:buSzPts val="1100"/>
              <a:buFont typeface="Arial"/>
              <a:buNone/>
            </a:pPr>
            <a:r>
              <a:rPr b="1" lang="en-GB" sz="1200">
                <a:solidFill>
                  <a:schemeClr val="dk1"/>
                </a:solidFill>
                <a:latin typeface="EB Garamond"/>
                <a:ea typeface="EB Garamond"/>
                <a:cs typeface="EB Garamond"/>
                <a:sym typeface="EB Garamond"/>
              </a:rPr>
              <a:t>Mood and Atmosphere</a:t>
            </a:r>
            <a:endParaRPr b="1" sz="1200">
              <a:solidFill>
                <a:schemeClr val="dk1"/>
              </a:solidFill>
              <a:latin typeface="EB Garamond"/>
              <a:ea typeface="EB Garamond"/>
              <a:cs typeface="EB Garamond"/>
              <a:sym typeface="EB Garamond"/>
            </a:endParaRPr>
          </a:p>
          <a:p>
            <a:pPr indent="0" lvl="0" marL="0" rtl="0" algn="l">
              <a:spcBef>
                <a:spcPts val="0"/>
              </a:spcBef>
              <a:spcAft>
                <a:spcPts val="0"/>
              </a:spcAft>
              <a:buNone/>
            </a:pPr>
            <a:r>
              <a:t/>
            </a:r>
            <a:endParaRPr b="1">
              <a:solidFill>
                <a:schemeClr val="lt1"/>
              </a:solidFill>
              <a:highlight>
                <a:srgbClr val="C27BA0"/>
              </a:highlight>
            </a:endParaRPr>
          </a:p>
          <a:p>
            <a:pPr indent="0" lvl="0" marL="0" rtl="0" algn="l">
              <a:spcBef>
                <a:spcPts val="0"/>
              </a:spcBef>
              <a:spcAft>
                <a:spcPts val="0"/>
              </a:spcAft>
              <a:buNone/>
            </a:pPr>
            <a:r>
              <a:t/>
            </a:r>
            <a:endParaRPr b="1">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9" name="Google Shape;99;p16"/>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Hillsborough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100" name="Google Shape;100;p16"/>
          <p:cNvSpPr/>
          <p:nvPr/>
        </p:nvSpPr>
        <p:spPr>
          <a:xfrm>
            <a:off x="65850" y="782200"/>
            <a:ext cx="4697100" cy="2076300"/>
          </a:xfrm>
          <a:prstGeom prst="rect">
            <a:avLst/>
          </a:prstGeom>
          <a:solidFill>
            <a:schemeClr val="lt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T</a:t>
            </a:r>
            <a:r>
              <a:rPr b="1" lang="en-GB" sz="1350">
                <a:solidFill>
                  <a:schemeClr val="dk1"/>
                </a:solidFill>
                <a:highlight>
                  <a:schemeClr val="lt1"/>
                </a:highlight>
                <a:latin typeface="EB Garamond"/>
                <a:ea typeface="EB Garamond"/>
                <a:cs typeface="EB Garamond"/>
                <a:sym typeface="EB Garamond"/>
              </a:rPr>
              <a:t>he</a:t>
            </a:r>
            <a:r>
              <a:rPr b="1" lang="en-GB" sz="1350">
                <a:solidFill>
                  <a:srgbClr val="001D35"/>
                </a:solidFill>
                <a:highlight>
                  <a:schemeClr val="lt1"/>
                </a:highlight>
                <a:latin typeface="EB Garamond"/>
                <a:ea typeface="EB Garamond"/>
                <a:cs typeface="EB Garamond"/>
                <a:sym typeface="EB Garamond"/>
              </a:rPr>
              <a:t> Hillsborough disaster, a tragic incident at Hillsborough Stadium in Sheff</a:t>
            </a:r>
            <a:r>
              <a:rPr b="1" lang="en-GB" sz="1350">
                <a:solidFill>
                  <a:srgbClr val="001D35"/>
                </a:solidFill>
                <a:highlight>
                  <a:srgbClr val="FFFFFF"/>
                </a:highlight>
                <a:latin typeface="EB Garamond"/>
                <a:ea typeface="EB Garamond"/>
                <a:cs typeface="EB Garamond"/>
                <a:sym typeface="EB Garamond"/>
              </a:rPr>
              <a:t>ield on April 15, 1989. During an FA Cup semi-final match between Liverpool and Nottingham Forest, a fatal crush in the Leppings Lane terrace led to the deaths of 97 Liverpool fans and injuries to hundreds more. It remains the UK's worst sporting disaster. </a:t>
            </a:r>
            <a:endParaRPr b="1" sz="1350">
              <a:solidFill>
                <a:srgbClr val="001D35"/>
              </a:solidFill>
              <a:highlight>
                <a:srgbClr val="FFFFFF"/>
              </a:highlight>
              <a:latin typeface="EB Garamond"/>
              <a:ea typeface="EB Garamond"/>
              <a:cs typeface="EB Garamond"/>
              <a:sym typeface="EB Garamond"/>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sz="1350">
              <a:solidFill>
                <a:srgbClr val="001D35"/>
              </a:solidFill>
              <a:highlight>
                <a:srgbClr val="FFFFFF"/>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01" name="Google Shape;101;p16"/>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Understanding language and dialogue to interpret plot and character.</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Verbatim – A play that is written from real life words and interviews.</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 </a:t>
            </a:r>
            <a:r>
              <a:rPr b="1" lang="en-GB" sz="1100">
                <a:solidFill>
                  <a:schemeClr val="dk1"/>
                </a:solidFill>
                <a:highlight>
                  <a:schemeClr val="lt1"/>
                </a:highlight>
                <a:latin typeface="EB Garamond"/>
                <a:ea typeface="EB Garamond"/>
                <a:cs typeface="EB Garamond"/>
                <a:sym typeface="EB Garamond"/>
              </a:rPr>
              <a:t>Exploring how characters develop as the plot progresses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What is the purpose of the play? Why was it written?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100">
                <a:solidFill>
                  <a:schemeClr val="dk1"/>
                </a:solidFill>
                <a:highlight>
                  <a:schemeClr val="lt1"/>
                </a:highlight>
                <a:latin typeface="EB Garamond"/>
                <a:ea typeface="EB Garamond"/>
                <a:cs typeface="EB Garamond"/>
                <a:sym typeface="EB Garamond"/>
              </a:rPr>
              <a:t>Hillsborough was a sporting disaster in 1989 where sports fans were crushed to death and 96 people lost their lives. </a:t>
            </a:r>
            <a:endParaRPr b="1" sz="1100">
              <a:solidFill>
                <a:schemeClr val="dk1"/>
              </a:solidFill>
              <a:highlight>
                <a:schemeClr val="lt1"/>
              </a:highlight>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apply three alienation techniques to a devised performance </a:t>
            </a:r>
            <a:endParaRPr b="1" sz="1200">
              <a:solidFill>
                <a:schemeClr val="dk1"/>
              </a:solidFill>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identify what makes an effective piece of protest theatre</a:t>
            </a:r>
            <a:endParaRPr b="1" sz="1200">
              <a:solidFill>
                <a:schemeClr val="dk1"/>
              </a:solidFill>
              <a:latin typeface="EB Garamond"/>
              <a:ea typeface="EB Garamond"/>
              <a:cs typeface="EB Garamond"/>
              <a:sym typeface="EB Garamond"/>
            </a:endParaRPr>
          </a:p>
          <a:p>
            <a:pPr indent="-298450" lvl="0" marL="457200" rtl="0" algn="l">
              <a:spcBef>
                <a:spcPts val="0"/>
              </a:spcBef>
              <a:spcAft>
                <a:spcPts val="0"/>
              </a:spcAft>
              <a:buClr>
                <a:schemeClr val="dk1"/>
              </a:buClr>
              <a:buSzPts val="1100"/>
              <a:buFont typeface="EB Garamond"/>
              <a:buChar char="●"/>
            </a:pPr>
            <a:r>
              <a:rPr b="1" lang="en-GB" sz="1200">
                <a:solidFill>
                  <a:schemeClr val="dk1"/>
                </a:solidFill>
                <a:latin typeface="EB Garamond"/>
                <a:ea typeface="EB Garamond"/>
                <a:cs typeface="EB Garamond"/>
                <a:sym typeface="EB Garamond"/>
              </a:rPr>
              <a:t>identify the differences between modern theatre and Brechtian theatre</a:t>
            </a:r>
            <a:endParaRPr sz="1100">
              <a:solidFill>
                <a:schemeClr val="dk1"/>
              </a:solidFill>
              <a:latin typeface="Calibri"/>
              <a:ea typeface="Calibri"/>
              <a:cs typeface="Calibri"/>
              <a:sym typeface="Calibri"/>
            </a:endParaRPr>
          </a:p>
          <a:p>
            <a:pPr indent="0" lvl="0" marL="0" rtl="0" algn="l">
              <a:spcBef>
                <a:spcPts val="0"/>
              </a:spcBef>
              <a:spcAft>
                <a:spcPts val="0"/>
              </a:spcAft>
              <a:buNone/>
            </a:pPr>
            <a:r>
              <a:t/>
            </a:r>
            <a:endParaRPr b="1" sz="1000">
              <a:solidFill>
                <a:schemeClr val="dk1"/>
              </a:solidFill>
              <a:highlight>
                <a:schemeClr val="lt1"/>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102" name="Google Shape;102;p16"/>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103" name="Google Shape;103;p16"/>
          <p:cNvPicPr preferRelativeResize="0"/>
          <p:nvPr/>
        </p:nvPicPr>
        <p:blipFill>
          <a:blip r:embed="rId3">
            <a:alphaModFix/>
          </a:blip>
          <a:stretch>
            <a:fillRect/>
          </a:stretch>
        </p:blipFill>
        <p:spPr>
          <a:xfrm>
            <a:off x="6132275" y="3539400"/>
            <a:ext cx="2513025" cy="1407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17"/>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09" name="Google Shape;109;p17"/>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0" name="Google Shape;110;p17"/>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111" name="Google Shape;111;p17"/>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304800" lvl="0" marL="457200" marR="63500" rtl="0" algn="l">
              <a:lnSpc>
                <a:spcPct val="137500"/>
              </a:lnSpc>
              <a:spcBef>
                <a:spcPts val="80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Ravenwood Manor:</a:t>
            </a:r>
            <a:r>
              <a:rPr lang="en-GB" sz="1200">
                <a:solidFill>
                  <a:srgbClr val="001D35"/>
                </a:solidFill>
                <a:highlight>
                  <a:srgbClr val="FFFFFF"/>
                </a:highlight>
                <a:latin typeface="EB Garamond"/>
                <a:ea typeface="EB Garamond"/>
                <a:cs typeface="EB Garamond"/>
                <a:sym typeface="EB Garamond"/>
              </a:rPr>
              <a:t> The central setting, a crumbling mansion with a dark history.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Supernatural Entities:</a:t>
            </a:r>
            <a:r>
              <a:rPr lang="en-GB" sz="1200">
                <a:solidFill>
                  <a:srgbClr val="001D35"/>
                </a:solidFill>
                <a:highlight>
                  <a:srgbClr val="FFFFFF"/>
                </a:highlight>
                <a:latin typeface="EB Garamond"/>
                <a:ea typeface="EB Garamond"/>
                <a:cs typeface="EB Garamond"/>
                <a:sym typeface="EB Garamond"/>
              </a:rPr>
              <a:t> Ghosts, vengeful spirits, or other malevolent forces that haunt the manor.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Characters:</a:t>
            </a:r>
            <a:r>
              <a:rPr lang="en-GB" sz="1200">
                <a:solidFill>
                  <a:srgbClr val="001D35"/>
                </a:solidFill>
                <a:highlight>
                  <a:srgbClr val="FFFFFF"/>
                </a:highlight>
                <a:latin typeface="EB Garamond"/>
                <a:ea typeface="EB Garamond"/>
                <a:cs typeface="EB Garamond"/>
                <a:sym typeface="EB Garamond"/>
              </a:rPr>
              <a:t> Individuals who visit or become trapped in the manor, often facing their deepest fears. </a:t>
            </a:r>
            <a:endParaRPr sz="1200">
              <a:solidFill>
                <a:srgbClr val="001D35"/>
              </a:solidFill>
              <a:highlight>
                <a:srgbClr val="FFFFFF"/>
              </a:highlight>
              <a:latin typeface="EB Garamond"/>
              <a:ea typeface="EB Garamond"/>
              <a:cs typeface="EB Garamond"/>
              <a:sym typeface="EB Garamond"/>
            </a:endParaRPr>
          </a:p>
          <a:p>
            <a:pPr indent="-304800" lvl="0" marL="457200" marR="635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Secrets of the Past:</a:t>
            </a:r>
            <a:r>
              <a:rPr lang="en-GB" sz="1200">
                <a:solidFill>
                  <a:srgbClr val="001D35"/>
                </a:solidFill>
                <a:highlight>
                  <a:srgbClr val="FFFFFF"/>
                </a:highlight>
                <a:latin typeface="EB Garamond"/>
                <a:ea typeface="EB Garamond"/>
                <a:cs typeface="EB Garamond"/>
                <a:sym typeface="EB Garamond"/>
              </a:rPr>
              <a:t> Unraveling the mysteries of the manor and its past inhabitants, potentially involving witchcraft, murder, or other tragedies. </a:t>
            </a:r>
            <a:endParaRPr sz="1200">
              <a:solidFill>
                <a:srgbClr val="001D35"/>
              </a:solidFill>
              <a:highlight>
                <a:srgbClr val="FFFFFF"/>
              </a:highlight>
              <a:latin typeface="EB Garamond"/>
              <a:ea typeface="EB Garamond"/>
              <a:cs typeface="EB Garamond"/>
              <a:sym typeface="EB Garamond"/>
            </a:endParaRPr>
          </a:p>
          <a:p>
            <a:pPr indent="-304800" lvl="0" marL="457200" rtl="0" algn="l">
              <a:lnSpc>
                <a:spcPct val="137500"/>
              </a:lnSpc>
              <a:spcBef>
                <a:spcPts val="0"/>
              </a:spcBef>
              <a:spcAft>
                <a:spcPts val="0"/>
              </a:spcAft>
              <a:buClr>
                <a:srgbClr val="001D35"/>
              </a:buClr>
              <a:buSzPts val="1200"/>
              <a:buChar char="●"/>
            </a:pPr>
            <a:r>
              <a:rPr b="1" lang="en-GB" sz="1200">
                <a:solidFill>
                  <a:srgbClr val="001D35"/>
                </a:solidFill>
                <a:highlight>
                  <a:srgbClr val="FFFFFF"/>
                </a:highlight>
                <a:latin typeface="EB Garamond"/>
                <a:ea typeface="EB Garamond"/>
                <a:cs typeface="EB Garamond"/>
                <a:sym typeface="EB Garamond"/>
              </a:rPr>
              <a:t>Themes:</a:t>
            </a:r>
            <a:r>
              <a:rPr lang="en-GB" sz="1200">
                <a:solidFill>
                  <a:srgbClr val="001D35"/>
                </a:solidFill>
                <a:highlight>
                  <a:srgbClr val="FFFFFF"/>
                </a:highlight>
                <a:latin typeface="EB Garamond"/>
                <a:ea typeface="EB Garamond"/>
                <a:cs typeface="EB Garamond"/>
                <a:sym typeface="EB Garamond"/>
              </a:rPr>
              <a:t> Fear, courage, redemption, the power of understanding, and the triumph of good over evil. </a:t>
            </a:r>
            <a:endParaRPr sz="1200">
              <a:solidFill>
                <a:srgbClr val="001D35"/>
              </a:solidFill>
              <a:highlight>
                <a:srgbClr val="FFFFFF"/>
              </a:highlight>
              <a:latin typeface="EB Garamond"/>
              <a:ea typeface="EB Garamond"/>
              <a:cs typeface="EB Garamond"/>
              <a:sym typeface="EB Garamond"/>
            </a:endParaRPr>
          </a:p>
          <a:p>
            <a:pPr indent="0" lvl="0" marL="0" rtl="0" algn="l">
              <a:spcBef>
                <a:spcPts val="1500"/>
              </a:spcBef>
              <a:spcAft>
                <a:spcPts val="0"/>
              </a:spcAft>
              <a:buNone/>
            </a:pPr>
            <a:r>
              <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12" name="Google Shape;112;p17"/>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The Haunting at Ravenswood Manor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113" name="Google Shape;113;p17"/>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350">
                <a:solidFill>
                  <a:srgbClr val="001D35"/>
                </a:solidFill>
                <a:highlight>
                  <a:srgbClr val="FFFFFF"/>
                </a:highlight>
              </a:rPr>
              <a:t>"</a:t>
            </a:r>
            <a:r>
              <a:rPr b="1" lang="en-GB" sz="1350">
                <a:solidFill>
                  <a:srgbClr val="001D35"/>
                </a:solidFill>
                <a:highlight>
                  <a:srgbClr val="FFFFFF"/>
                </a:highlight>
                <a:latin typeface="EB Garamond"/>
                <a:ea typeface="EB Garamond"/>
                <a:cs typeface="EB Garamond"/>
                <a:sym typeface="EB Garamond"/>
              </a:rPr>
              <a:t>The Haunting of Ravenwood Manor" appears to be a fictional horror story, centered around a haunted mansion. The story involves a group of characters who encounter supernatural entities and attempt to uncover the secrets of the manor's dark past. Some descriptions mention a labyrinthine manor, eerie shadows, and a growing sense of unease as the characters delve deeper. The story also explores themes of fear, and courage.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14" name="Google Shape;114;p17"/>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a:t>
            </a:r>
            <a:r>
              <a:rPr b="1" lang="en-GB" sz="1000">
                <a:solidFill>
                  <a:schemeClr val="lt1"/>
                </a:solidFill>
                <a:highlight>
                  <a:srgbClr val="C27BA0"/>
                </a:highlight>
                <a:latin typeface="EB Garamond"/>
                <a:ea typeface="EB Garamond"/>
                <a:cs typeface="EB Garamond"/>
                <a:sym typeface="EB Garamond"/>
              </a:rPr>
              <a:t>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rgbClr val="001D35"/>
                </a:solidFill>
                <a:highlight>
                  <a:srgbClr val="FFFFFF"/>
                </a:highlight>
                <a:latin typeface="EB Garamond"/>
                <a:ea typeface="EB Garamond"/>
                <a:cs typeface="EB Garamond"/>
                <a:sym typeface="EB Garamond"/>
              </a:rPr>
              <a:t>Detailed descriptions of the manor:</a:t>
            </a:r>
            <a:r>
              <a:rPr lang="en-GB" sz="1200">
                <a:solidFill>
                  <a:srgbClr val="001D35"/>
                </a:solidFill>
                <a:highlight>
                  <a:srgbClr val="FFFFFF"/>
                </a:highlight>
                <a:latin typeface="EB Garamond"/>
                <a:ea typeface="EB Garamond"/>
                <a:cs typeface="EB Garamond"/>
                <a:sym typeface="EB Garamond"/>
              </a:rPr>
              <a:t> Its architecture, atmosphere, and any significant rooms or areas.</a:t>
            </a:r>
            <a:r>
              <a:rPr b="1" lang="en-GB" sz="1200">
                <a:solidFill>
                  <a:srgbClr val="001D35"/>
                </a:solidFill>
                <a:highlight>
                  <a:srgbClr val="FFFFFF"/>
                </a:highlight>
                <a:latin typeface="EB Garamond"/>
                <a:ea typeface="EB Garamond"/>
                <a:cs typeface="EB Garamond"/>
                <a:sym typeface="EB Garamond"/>
              </a:rPr>
              <a:t>Character profiles:</a:t>
            </a:r>
            <a:r>
              <a:rPr lang="en-GB" sz="1200">
                <a:solidFill>
                  <a:srgbClr val="001D35"/>
                </a:solidFill>
                <a:highlight>
                  <a:srgbClr val="FFFFFF"/>
                </a:highlight>
                <a:latin typeface="EB Garamond"/>
                <a:ea typeface="EB Garamond"/>
                <a:cs typeface="EB Garamond"/>
                <a:sym typeface="EB Garamond"/>
              </a:rPr>
              <a:t> Including their motivations, fears, and roles in the story. </a:t>
            </a:r>
            <a:r>
              <a:rPr b="1" lang="en-GB" sz="1200">
                <a:solidFill>
                  <a:srgbClr val="001D35"/>
                </a:solidFill>
                <a:highlight>
                  <a:srgbClr val="FFFFFF"/>
                </a:highlight>
                <a:latin typeface="EB Garamond"/>
                <a:ea typeface="EB Garamond"/>
                <a:cs typeface="EB Garamond"/>
                <a:sym typeface="EB Garamond"/>
              </a:rPr>
              <a:t>Explanations of supernatural elements:</a:t>
            </a:r>
            <a:r>
              <a:rPr lang="en-GB" sz="1200">
                <a:solidFill>
                  <a:srgbClr val="001D35"/>
                </a:solidFill>
                <a:highlight>
                  <a:srgbClr val="FFFFFF"/>
                </a:highlight>
                <a:latin typeface="EB Garamond"/>
                <a:ea typeface="EB Garamond"/>
                <a:cs typeface="EB Garamond"/>
                <a:sym typeface="EB Garamond"/>
              </a:rPr>
              <a:t> How they manifest, their origins, and their impact on the characters. </a:t>
            </a:r>
            <a:r>
              <a:rPr b="1" lang="en-GB" sz="1200">
                <a:solidFill>
                  <a:srgbClr val="001D35"/>
                </a:solidFill>
                <a:highlight>
                  <a:srgbClr val="FFFFFF"/>
                </a:highlight>
                <a:latin typeface="EB Garamond"/>
                <a:ea typeface="EB Garamond"/>
                <a:cs typeface="EB Garamond"/>
                <a:sym typeface="EB Garamond"/>
              </a:rPr>
              <a:t>Timeline of events:</a:t>
            </a:r>
            <a:r>
              <a:rPr lang="en-GB" sz="1200">
                <a:solidFill>
                  <a:srgbClr val="001D35"/>
                </a:solidFill>
                <a:highlight>
                  <a:srgbClr val="FFFFFF"/>
                </a:highlight>
                <a:latin typeface="EB Garamond"/>
                <a:ea typeface="EB Garamond"/>
                <a:cs typeface="EB Garamond"/>
                <a:sym typeface="EB Garamond"/>
              </a:rPr>
              <a:t> A chronological order of key moments in the story. </a:t>
            </a:r>
            <a:r>
              <a:rPr b="1" lang="en-GB" sz="1200">
                <a:solidFill>
                  <a:srgbClr val="001D35"/>
                </a:solidFill>
                <a:highlight>
                  <a:srgbClr val="FFFFFF"/>
                </a:highlight>
                <a:latin typeface="EB Garamond"/>
                <a:ea typeface="EB Garamond"/>
                <a:cs typeface="EB Garamond"/>
                <a:sym typeface="EB Garamond"/>
              </a:rPr>
              <a:t>Analysis of themes:</a:t>
            </a:r>
            <a:r>
              <a:rPr lang="en-GB" sz="1200">
                <a:solidFill>
                  <a:srgbClr val="001D35"/>
                </a:solidFill>
                <a:highlight>
                  <a:srgbClr val="FFFFFF"/>
                </a:highlight>
                <a:latin typeface="EB Garamond"/>
                <a:ea typeface="EB Garamond"/>
                <a:cs typeface="EB Garamond"/>
                <a:sym typeface="EB Garamond"/>
              </a:rPr>
              <a:t> Exploring the deeper meanings and messages within the narrative. </a:t>
            </a:r>
            <a:r>
              <a:rPr b="1" lang="en-GB" sz="1200">
                <a:solidFill>
                  <a:srgbClr val="001D35"/>
                </a:solidFill>
                <a:highlight>
                  <a:srgbClr val="FFFFFF"/>
                </a:highlight>
                <a:latin typeface="EB Garamond"/>
                <a:ea typeface="EB Garamond"/>
                <a:cs typeface="EB Garamond"/>
                <a:sym typeface="EB Garamond"/>
              </a:rPr>
              <a:t>Glossary of terms:</a:t>
            </a:r>
            <a:r>
              <a:rPr lang="en-GB" sz="1200">
                <a:solidFill>
                  <a:srgbClr val="001D35"/>
                </a:solidFill>
                <a:highlight>
                  <a:srgbClr val="FFFFFF"/>
                </a:highlight>
                <a:latin typeface="EB Garamond"/>
                <a:ea typeface="EB Garamond"/>
                <a:cs typeface="EB Garamond"/>
                <a:sym typeface="EB Garamond"/>
              </a:rPr>
              <a:t> Defining any specific vocabulary related to the story or the horror genre. </a:t>
            </a:r>
            <a:r>
              <a:rPr b="1" lang="en-GB" sz="1200">
                <a:solidFill>
                  <a:srgbClr val="001D35"/>
                </a:solidFill>
                <a:highlight>
                  <a:srgbClr val="FFFFFF"/>
                </a:highlight>
                <a:latin typeface="EB Garamond"/>
                <a:ea typeface="EB Garamond"/>
                <a:cs typeface="EB Garamond"/>
                <a:sym typeface="EB Garamond"/>
              </a:rPr>
              <a:t>Examples of foreshadowing and symbolism:</a:t>
            </a:r>
            <a:r>
              <a:rPr lang="en-GB" sz="1200">
                <a:solidFill>
                  <a:srgbClr val="001D35"/>
                </a:solidFill>
                <a:highlight>
                  <a:srgbClr val="FFFFFF"/>
                </a:highlight>
                <a:latin typeface="EB Garamond"/>
                <a:ea typeface="EB Garamond"/>
                <a:cs typeface="EB Garamond"/>
                <a:sym typeface="EB Garamond"/>
              </a:rPr>
              <a:t> Identifying key literary devices used in the story. </a:t>
            </a:r>
            <a:endParaRPr sz="1200">
              <a:solidFill>
                <a:srgbClr val="001D35"/>
              </a:solidFill>
              <a:highlight>
                <a:srgbClr val="FFFFFF"/>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115" name="Google Shape;115;p17"/>
          <p:cNvSpPr txBox="1"/>
          <p:nvPr/>
        </p:nvSpPr>
        <p:spPr>
          <a:xfrm>
            <a:off x="0" y="-583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116" name="Google Shape;116;p17"/>
          <p:cNvPicPr preferRelativeResize="0"/>
          <p:nvPr/>
        </p:nvPicPr>
        <p:blipFill>
          <a:blip r:embed="rId3">
            <a:alphaModFix/>
          </a:blip>
          <a:stretch>
            <a:fillRect/>
          </a:stretch>
        </p:blipFill>
        <p:spPr>
          <a:xfrm>
            <a:off x="5802125" y="3741375"/>
            <a:ext cx="2143125" cy="1301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sp>
        <p:nvSpPr>
          <p:cNvPr id="121" name="Google Shape;121;p18"/>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22" name="Google Shape;122;p18"/>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3" name="Google Shape;123;p18"/>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124" name="Google Shape;124;p18"/>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0" lvl="0" marL="0" rtl="0" algn="l">
              <a:spcBef>
                <a:spcPts val="0"/>
              </a:spcBef>
              <a:spcAft>
                <a:spcPts val="0"/>
              </a:spcAft>
              <a:buNone/>
            </a:pPr>
            <a:r>
              <a:rPr lang="en-GB">
                <a:solidFill>
                  <a:schemeClr val="dk1"/>
                </a:solidFill>
                <a:highlight>
                  <a:schemeClr val="lt1"/>
                </a:highlight>
                <a:latin typeface="EB Garamond"/>
                <a:ea typeface="EB Garamond"/>
                <a:cs typeface="EB Garamond"/>
                <a:sym typeface="EB Garamond"/>
              </a:rPr>
              <a:t>C</a:t>
            </a:r>
            <a:r>
              <a:rPr b="1" lang="en-GB">
                <a:solidFill>
                  <a:schemeClr val="dk1"/>
                </a:solidFill>
                <a:highlight>
                  <a:schemeClr val="lt1"/>
                </a:highlight>
                <a:latin typeface="EB Garamond"/>
                <a:ea typeface="EB Garamond"/>
                <a:cs typeface="EB Garamond"/>
                <a:sym typeface="EB Garamond"/>
              </a:rPr>
              <a:t>haracterisation- Physical Skills Facial expression Eyes: Wide, glaring, squinting Eyebrows: Raised, furrowed Mouth: Clenched, jaw-dropped Body language Folded arms, throw hands shiver, shake/tremble, look down/up, Posture Upright, slouched, cowered, stooped Hand gestures Clenched fists, pointed, throw hands in air, open handed, fiddling with fingers Proxemics Move away/towards, huddled together, scatter</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a:solidFill>
                  <a:schemeClr val="dk1"/>
                </a:solidFill>
                <a:highlight>
                  <a:schemeClr val="lt1"/>
                </a:highlight>
                <a:latin typeface="EB Garamond"/>
                <a:ea typeface="EB Garamond"/>
                <a:cs typeface="EB Garamond"/>
                <a:sym typeface="EB Garamond"/>
              </a:rPr>
              <a:t>Characterisation- Vocal Skills Accent Liverpudlian, Upper Class British Tone Harsh, whiny, aggressive, cheeky Pitch High, squeaky, deep Volume Whisper, gentle, loud, shout Pace Fast, slow, hesitant, controlled, stuttering, pause</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a:solidFill>
                <a:schemeClr val="dk1"/>
              </a:solidFill>
              <a:highlight>
                <a:schemeClr val="lt1"/>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25" name="Google Shape;125;p18"/>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Our Day Out                      </a:t>
            </a:r>
            <a:r>
              <a:rPr b="1" lang="en-GB">
                <a:solidFill>
                  <a:schemeClr val="lt1"/>
                </a:solidFill>
                <a:highlight>
                  <a:schemeClr val="dk1"/>
                </a:highlight>
                <a:latin typeface="EB Garamond"/>
                <a:ea typeface="EB Garamond"/>
                <a:cs typeface="EB Garamond"/>
                <a:sym typeface="EB Garamond"/>
              </a:rPr>
              <a:t>YEAR  8</a:t>
            </a:r>
            <a:endParaRPr b="1">
              <a:solidFill>
                <a:schemeClr val="lt1"/>
              </a:solidFill>
              <a:highlight>
                <a:schemeClr val="dk1"/>
              </a:highlight>
              <a:latin typeface="EB Garamond"/>
              <a:ea typeface="EB Garamond"/>
              <a:cs typeface="EB Garamond"/>
              <a:sym typeface="EB Garamond"/>
            </a:endParaRPr>
          </a:p>
        </p:txBody>
      </p:sp>
      <p:sp>
        <p:nvSpPr>
          <p:cNvPr id="126" name="Google Shape;126;p18"/>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 “Our Day Out’ is a play by Willy Russell, set in 1980’s Liverpool. A group of mischievous kids from Liverpool are taken on a school trip. They come from disadvantaged backgrounds- many of their parents would have been unemployed. Mrs. Kay organises the outing as a way to give them with a rare opportunity to enjoy a fun and educational experience. They… • Cause trouble on the coach • Shoplift in a Welsh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shop • Run riot in a zoo • End the trip in Conwy Castle in North Wales. </a:t>
            </a:r>
            <a:r>
              <a:rPr b="1" lang="en-GB" sz="1000">
                <a:latin typeface="EB Garamond"/>
                <a:ea typeface="EB Garamond"/>
                <a:cs typeface="EB Garamond"/>
                <a:sym typeface="EB Garamond"/>
              </a:rPr>
              <a:t>Genre COMEDY/ REALISM/ SATIRE: </a:t>
            </a:r>
            <a:endParaRPr b="1" sz="1000">
              <a:latin typeface="EB Garamond"/>
              <a:ea typeface="EB Garamond"/>
              <a:cs typeface="EB Garamond"/>
              <a:sym typeface="EB Garamond"/>
            </a:endParaRPr>
          </a:p>
          <a:p>
            <a:pPr indent="0" lvl="0" marL="0" rtl="0" algn="l">
              <a:spcBef>
                <a:spcPts val="0"/>
              </a:spcBef>
              <a:spcAft>
                <a:spcPts val="0"/>
              </a:spcAft>
              <a:buNone/>
            </a:pPr>
            <a:r>
              <a:rPr b="1" lang="en-GB" sz="1000">
                <a:latin typeface="EB Garamond"/>
                <a:ea typeface="EB Garamond"/>
                <a:cs typeface="EB Garamond"/>
                <a:sym typeface="EB Garamond"/>
              </a:rPr>
              <a:t>people His collection of work is funny and moving with a comic touch</a:t>
            </a:r>
            <a:endParaRPr b="1" sz="1000">
              <a:latin typeface="EB Garamond"/>
              <a:ea typeface="EB Garamond"/>
              <a:cs typeface="EB Garamond"/>
              <a:sym typeface="EB Garamond"/>
            </a:endParaRPr>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27" name="Google Shape;127;p18"/>
          <p:cNvSpPr/>
          <p:nvPr/>
        </p:nvSpPr>
        <p:spPr>
          <a:xfrm>
            <a:off x="72725" y="2966050"/>
            <a:ext cx="47559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800">
                <a:solidFill>
                  <a:schemeClr val="lt1"/>
                </a:solidFill>
                <a:highlight>
                  <a:srgbClr val="C27BA0"/>
                </a:highlight>
                <a:latin typeface="EB Garamond"/>
                <a:ea typeface="EB Garamond"/>
                <a:cs typeface="EB Garamond"/>
                <a:sym typeface="EB Garamond"/>
              </a:rPr>
              <a:t>WHAT SHOULD I KNOW/BE ABLE TO DO AT THE END OF THIS TOPIC?</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dk1"/>
                </a:solidFill>
                <a:highlight>
                  <a:schemeClr val="lt1"/>
                </a:highlight>
                <a:latin typeface="EB Garamond"/>
                <a:ea typeface="EB Garamond"/>
                <a:cs typeface="EB Garamond"/>
                <a:sym typeface="EB Garamond"/>
              </a:rPr>
              <a:t>Working </a:t>
            </a:r>
            <a:r>
              <a:rPr b="1" lang="en-GB" sz="1200">
                <a:solidFill>
                  <a:schemeClr val="dk1"/>
                </a:solidFill>
                <a:highlight>
                  <a:schemeClr val="lt1"/>
                </a:highlight>
                <a:latin typeface="EB Garamond"/>
                <a:ea typeface="EB Garamond"/>
                <a:cs typeface="EB Garamond"/>
                <a:sym typeface="EB Garamond"/>
              </a:rPr>
              <a:t> practically with the script “Our Day Out” by Willy Russell learning how to work with and respond to stage directions, considering how an actor might use their vocal and physical acting skills to interpret their role. Students will Know  what a stereotype is,identify and demonstrate how to physically portray a stereotypical character in their plot section. Students will demonstrate their understanding of the plot and characters and participate in a whole class performance using role-play and still image. Students will work as an ensemble to act out the bus scene. They will focus on stereotypes and how to communicate these in the scene.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128" name="Google Shape;128;p18"/>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129" name="Google Shape;129;p18"/>
          <p:cNvPicPr preferRelativeResize="0"/>
          <p:nvPr/>
        </p:nvPicPr>
        <p:blipFill>
          <a:blip r:embed="rId3">
            <a:alphaModFix/>
          </a:blip>
          <a:stretch>
            <a:fillRect/>
          </a:stretch>
        </p:blipFill>
        <p:spPr>
          <a:xfrm>
            <a:off x="5903100" y="3692050"/>
            <a:ext cx="1800225" cy="1413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33" name="Shape 133"/>
        <p:cNvGrpSpPr/>
        <p:nvPr/>
      </p:nvGrpSpPr>
      <p:grpSpPr>
        <a:xfrm>
          <a:off x="0" y="0"/>
          <a:ext cx="0" cy="0"/>
          <a:chOff x="0" y="0"/>
          <a:chExt cx="0" cy="0"/>
        </a:xfrm>
      </p:grpSpPr>
      <p:sp>
        <p:nvSpPr>
          <p:cNvPr id="134" name="Google Shape;134;p19"/>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35" name="Google Shape;135;p19"/>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6" name="Google Shape;136;p19"/>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137" name="Google Shape;137;p19"/>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KEYWORDS</a:t>
            </a:r>
            <a:endParaRPr>
              <a:solidFill>
                <a:schemeClr val="lt1"/>
              </a:solidFill>
              <a:highlight>
                <a:srgbClr val="C27BA0"/>
              </a:highlight>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Stimulus An inspirational starting point for your devised work in the form of something like an image or poem. Stimuli The plural of stimulus is stimuli (more than one). Target audience Who you want to create your devised performance for (eg. Primary school children, Y7’s, teenagers, people </a:t>
            </a:r>
            <a:r>
              <a:rPr b="1" lang="en-GB" sz="1100">
                <a:solidFill>
                  <a:schemeClr val="dk1"/>
                </a:solidFill>
                <a:highlight>
                  <a:schemeClr val="lt1"/>
                </a:highlight>
                <a:latin typeface="EB Garamond"/>
                <a:ea typeface="EB Garamond"/>
                <a:cs typeface="EB Garamond"/>
                <a:sym typeface="EB Garamond"/>
              </a:rPr>
              <a:t>affected</a:t>
            </a:r>
            <a:r>
              <a:rPr b="1" lang="en-GB" sz="1100">
                <a:solidFill>
                  <a:schemeClr val="dk1"/>
                </a:solidFill>
                <a:highlight>
                  <a:schemeClr val="lt1"/>
                </a:highlight>
                <a:latin typeface="EB Garamond"/>
                <a:ea typeface="EB Garamond"/>
                <a:cs typeface="EB Garamond"/>
                <a:sym typeface="EB Garamond"/>
              </a:rPr>
              <a:t> by </a:t>
            </a:r>
            <a:r>
              <a:rPr b="1" lang="en-GB" sz="1100">
                <a:solidFill>
                  <a:schemeClr val="dk1"/>
                </a:solidFill>
                <a:highlight>
                  <a:schemeClr val="lt1"/>
                </a:highlight>
                <a:latin typeface="EB Garamond"/>
                <a:ea typeface="EB Garamond"/>
                <a:cs typeface="EB Garamond"/>
                <a:sym typeface="EB Garamond"/>
              </a:rPr>
              <a:t>bullying</a:t>
            </a:r>
            <a:r>
              <a:rPr b="1" lang="en-GB" sz="1100">
                <a:solidFill>
                  <a:schemeClr val="dk1"/>
                </a:solidFill>
                <a:highlight>
                  <a:schemeClr val="lt1"/>
                </a:highlight>
                <a:latin typeface="EB Garamond"/>
                <a:ea typeface="EB Garamond"/>
                <a:cs typeface="EB Garamond"/>
                <a:sym typeface="EB Garamond"/>
              </a:rPr>
              <a:t> etc).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Intentions of the piece The message you want to put across to your chosen audience and what you want them to think/feel about the subject matter. Convey To communicate/show.</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 Genre is a French word meaning ‘category’ or ‘type’, e.g. comedy, tragedy, docudrama, farce, or melodrama. Form Form refers to the shape of each individual section or scene e.g. movement/mime based ensemble scene, duologue, advert, moments of thought-tracking.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Style relates to the chosen theatrical approach e.g. naturalist, minimalist, Brechtian etc.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Structure The arrangement of and relationship between the scenes/acts within a play or piece of devised theatre. Was it linear e.g following a natural sequence of time? Or was it non-linear, using flashbacks or </a:t>
            </a:r>
            <a:r>
              <a:rPr b="1" lang="en-GB" sz="1100">
                <a:solidFill>
                  <a:schemeClr val="dk1"/>
                </a:solidFill>
                <a:highlight>
                  <a:schemeClr val="lt1"/>
                </a:highlight>
                <a:latin typeface="EB Garamond"/>
                <a:ea typeface="EB Garamond"/>
                <a:cs typeface="EB Garamond"/>
                <a:sym typeface="EB Garamond"/>
              </a:rPr>
              <a:t>flash forwards</a:t>
            </a:r>
            <a:r>
              <a:rPr b="1" lang="en-GB" sz="1100">
                <a:solidFill>
                  <a:schemeClr val="dk1"/>
                </a:solidFill>
                <a:highlight>
                  <a:schemeClr val="lt1"/>
                </a:highlight>
                <a:latin typeface="EB Garamond"/>
                <a:ea typeface="EB Garamond"/>
                <a:cs typeface="EB Garamond"/>
                <a:sym typeface="EB Garamond"/>
              </a:rPr>
              <a:t>? Was it cyclical? Why? Why not? Character A person portrayed in a play. Good or bad, or both? Old or young? What did your character/characters represent? How were they played? Language The type of words and sentences used in the drama e.g emotive words, rhetorical questions, slang etc.</a:t>
            </a:r>
            <a:r>
              <a:rPr b="1" lang="en-GB">
                <a:solidFill>
                  <a:schemeClr val="dk1"/>
                </a:solidFill>
                <a:highlight>
                  <a:schemeClr val="lt1"/>
                </a:highlight>
                <a:latin typeface="EB Garamond"/>
                <a:ea typeface="EB Garamond"/>
                <a:cs typeface="EB Garamond"/>
                <a:sym typeface="EB Garamond"/>
              </a:rPr>
              <a:t> </a:t>
            </a:r>
            <a:endParaRPr b="1">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38" name="Google Shape;138;p19"/>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Stimuli                                     </a:t>
            </a:r>
            <a:r>
              <a:rPr b="1" lang="en-GB">
                <a:solidFill>
                  <a:schemeClr val="lt1"/>
                </a:solidFill>
                <a:highlight>
                  <a:schemeClr val="dk1"/>
                </a:highlight>
                <a:latin typeface="EB Garamond"/>
                <a:ea typeface="EB Garamond"/>
                <a:cs typeface="EB Garamond"/>
                <a:sym typeface="EB Garamond"/>
              </a:rPr>
              <a:t>YEAR  9</a:t>
            </a:r>
            <a:endParaRPr b="1">
              <a:solidFill>
                <a:schemeClr val="lt1"/>
              </a:solidFill>
              <a:highlight>
                <a:schemeClr val="dk1"/>
              </a:highlight>
              <a:latin typeface="EB Garamond"/>
              <a:ea typeface="EB Garamond"/>
              <a:cs typeface="EB Garamond"/>
              <a:sym typeface="EB Garamond"/>
            </a:endParaRPr>
          </a:p>
        </p:txBody>
      </p:sp>
      <p:sp>
        <p:nvSpPr>
          <p:cNvPr id="139" name="Google Shape;139;p19"/>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a:t>
            </a:r>
            <a:r>
              <a:rPr b="1" lang="en-GB" sz="800">
                <a:solidFill>
                  <a:schemeClr val="lt1"/>
                </a:solidFill>
                <a:highlight>
                  <a:srgbClr val="C27BA0"/>
                </a:highlight>
                <a:latin typeface="EB Garamond"/>
                <a:ea typeface="EB Garamond"/>
                <a:cs typeface="EB Garamond"/>
                <a:sym typeface="EB Garamond"/>
              </a:rPr>
              <a:t>HAT DO I NEED TO KNOW BEFORE STARTING?</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highlight>
                  <a:schemeClr val="lt1"/>
                </a:highlight>
                <a:latin typeface="EB Garamond"/>
                <a:ea typeface="EB Garamond"/>
                <a:cs typeface="EB Garamond"/>
                <a:sym typeface="EB Garamond"/>
              </a:rPr>
              <a:t>A stimulus is a starting point to generate ideas. It may be a picture, song, poem, short story, object, or even just a word! It is meant to be explored, discussed and used to create an original piece of drama. The final piece of drama does NOT need to resemble any starting stimulus – the stimulus is simply the starting point in order to generate ideas to explore.You always use a stimulus as a starting point for devising drama. A stimulus is something that is used to provoke your thinking and get your ideas flowing. When looking at a stimulus, always think about:  Your very first impressions of it. What does it make you think/feel, if anything?  Does it bring up any memories for you?  Does it suggest any particular time period or setting?  Does it suggest or make you think of any themes? EXAMPLE: A school sports day may make you think of the themes of competition or childhood.</a:t>
            </a:r>
            <a:endParaRPr b="1" sz="1000">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0" name="Google Shape;140;p19"/>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9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100">
                <a:solidFill>
                  <a:schemeClr val="dk1"/>
                </a:solidFill>
                <a:highlight>
                  <a:schemeClr val="lt1"/>
                </a:highlight>
                <a:latin typeface="EB Garamond"/>
                <a:ea typeface="EB Garamond"/>
                <a:cs typeface="EB Garamond"/>
                <a:sym typeface="EB Garamond"/>
              </a:rPr>
              <a:t>Use lots of these conventions to give style to your devised work • Carefully consider which one suits each moment of your piece • They all have different functions • What are you trying to achieve with each convention? e.g. - A thought track gives the audience insight into a character’s inner thoughts - Split stage can emphasise contrast between two situations or moments in time </a:t>
            </a:r>
            <a:endParaRPr b="1" sz="1100">
              <a:solidFill>
                <a:schemeClr val="dk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dk1"/>
              </a:solidFill>
              <a:highlight>
                <a:schemeClr val="lt1"/>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141" name="Google Shape;141;p19"/>
          <p:cNvSpPr txBox="1"/>
          <p:nvPr/>
        </p:nvSpPr>
        <p:spPr>
          <a:xfrm>
            <a:off x="36350" y="-320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142" name="Google Shape;142;p19"/>
          <p:cNvPicPr preferRelativeResize="0"/>
          <p:nvPr/>
        </p:nvPicPr>
        <p:blipFill>
          <a:blip r:embed="rId3">
            <a:alphaModFix/>
          </a:blip>
          <a:stretch>
            <a:fillRect/>
          </a:stretch>
        </p:blipFill>
        <p:spPr>
          <a:xfrm>
            <a:off x="1116050" y="4091225"/>
            <a:ext cx="2466975" cy="9971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6" name="Shape 146"/>
        <p:cNvGrpSpPr/>
        <p:nvPr/>
      </p:nvGrpSpPr>
      <p:grpSpPr>
        <a:xfrm>
          <a:off x="0" y="0"/>
          <a:ext cx="0" cy="0"/>
          <a:chOff x="0" y="0"/>
          <a:chExt cx="0" cy="0"/>
        </a:xfrm>
      </p:grpSpPr>
      <p:sp>
        <p:nvSpPr>
          <p:cNvPr id="147" name="Google Shape;147;p20"/>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48" name="Google Shape;148;p20"/>
          <p:cNvSpPr/>
          <p:nvPr/>
        </p:nvSpPr>
        <p:spPr>
          <a:xfrm>
            <a:off x="72800" y="62425"/>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20"/>
          <p:cNvSpPr/>
          <p:nvPr/>
        </p:nvSpPr>
        <p:spPr>
          <a:xfrm>
            <a:off x="4922725" y="0"/>
            <a:ext cx="4145400" cy="333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300">
                <a:solidFill>
                  <a:schemeClr val="lt1"/>
                </a:solidFill>
                <a:highlight>
                  <a:srgbClr val="FF0000"/>
                </a:highlight>
                <a:latin typeface="EB Garamond"/>
                <a:ea typeface="EB Garamond"/>
                <a:cs typeface="EB Garamond"/>
                <a:sym typeface="EB Garamond"/>
              </a:rPr>
              <a:t>KNOWLEDGE ORGANISER</a:t>
            </a:r>
            <a:endParaRPr b="1" sz="2300">
              <a:solidFill>
                <a:schemeClr val="lt1"/>
              </a:solidFill>
              <a:highlight>
                <a:srgbClr val="FF0000"/>
              </a:highlight>
              <a:latin typeface="EB Garamond"/>
              <a:ea typeface="EB Garamond"/>
              <a:cs typeface="EB Garamond"/>
              <a:sym typeface="EB Garamond"/>
            </a:endParaRPr>
          </a:p>
        </p:txBody>
      </p:sp>
      <p:sp>
        <p:nvSpPr>
          <p:cNvPr id="150" name="Google Shape;150;p20"/>
          <p:cNvSpPr/>
          <p:nvPr/>
        </p:nvSpPr>
        <p:spPr>
          <a:xfrm>
            <a:off x="4922600" y="400200"/>
            <a:ext cx="4145400" cy="4642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t/>
            </a:r>
            <a:endParaRPr>
              <a:solidFill>
                <a:schemeClr val="lt1"/>
              </a:solidFill>
              <a:highlight>
                <a:srgbClr val="C27BA0"/>
              </a:highlight>
            </a:endParaRPr>
          </a:p>
          <a:p>
            <a:pPr indent="0" lvl="0" marL="0" rtl="0" algn="l">
              <a:spcBef>
                <a:spcPts val="0"/>
              </a:spcBef>
              <a:spcAft>
                <a:spcPts val="0"/>
              </a:spcAft>
              <a:buNone/>
            </a:pPr>
            <a:r>
              <a:rPr lang="en-GB">
                <a:solidFill>
                  <a:schemeClr val="lt1"/>
                </a:solidFill>
                <a:highlight>
                  <a:srgbClr val="C27BA0"/>
                </a:highlight>
              </a:rPr>
              <a:t>K</a:t>
            </a:r>
            <a:r>
              <a:rPr lang="en-GB">
                <a:solidFill>
                  <a:schemeClr val="lt1"/>
                </a:solidFill>
                <a:highlight>
                  <a:srgbClr val="C27BA0"/>
                </a:highlight>
              </a:rPr>
              <a:t>EYWORDS</a:t>
            </a:r>
            <a:endParaRPr>
              <a:solidFill>
                <a:schemeClr val="lt1"/>
              </a:solidFill>
              <a:highlight>
                <a:srgbClr val="C27BA0"/>
              </a:highlight>
            </a:endParaRPr>
          </a:p>
          <a:p>
            <a:pPr indent="0" lvl="0" marL="0" rtl="0" algn="l">
              <a:spcBef>
                <a:spcPts val="0"/>
              </a:spcBef>
              <a:spcAft>
                <a:spcPts val="0"/>
              </a:spcAft>
              <a:buNone/>
            </a:pPr>
            <a:r>
              <a:t/>
            </a:r>
            <a:endParaRPr sz="300">
              <a:solidFill>
                <a:schemeClr val="lt1"/>
              </a:solidFill>
              <a:highlight>
                <a:srgbClr val="C27BA0"/>
              </a:highlight>
            </a:endParaRPr>
          </a:p>
          <a:p>
            <a:pPr indent="0" lvl="0" marL="0" rtl="0" algn="l">
              <a:spcBef>
                <a:spcPts val="0"/>
              </a:spcBef>
              <a:spcAft>
                <a:spcPts val="0"/>
              </a:spcAft>
              <a:buNone/>
            </a:pPr>
            <a:r>
              <a:rPr lang="en-GB" sz="1000">
                <a:solidFill>
                  <a:schemeClr val="lt1"/>
                </a:solidFill>
                <a:highlight>
                  <a:srgbClr val="C27BA0"/>
                </a:highlight>
              </a:rPr>
              <a:t>T</a:t>
            </a:r>
            <a:r>
              <a:rPr lang="en-GB" sz="1000">
                <a:solidFill>
                  <a:schemeClr val="dk1"/>
                </a:solidFill>
                <a:highlight>
                  <a:schemeClr val="lt1"/>
                </a:highlight>
              </a:rPr>
              <a:t>arget Audience — Who the play is aimed at e.g. different school year groups, university students, car drivers, the Elderly, young offenders, prisoners. · A Relevant Topic — Something sensitive that could effect the Target Audience. · A Strong Message — A clear aim and educational objective running throughout. TIE often explores issues from various viewpoints, so we can see the effect of an action upon a range of people. · Educational Information — The inclusion of facts and figures to educate the audience. · Small Versatile Casts — TIE tours between venues and is low budget so actors must multirole, operate technical equipment and sometimes play musical instruments. · Costume — The costumes are simple and symbolic/representational, especially if actors have to multirole. · Basic Set &amp; Props— The production design must be portable so the design must be simple and representational/symbolic. · Basic Lighting and Sound — Often TIE companies use the venues house lights but some companies tour with a small portable lighting rig. · Audience Participation — The audience are often spoken to directly (breaking the fourth wall) and asked to participate in parts of the performance — there is often a workshop after the show. · Forum Theatre — A form of audience participation developed by Augusto Boal where the audience can suggest ways to change the outcome of the performance. · Balance between Theatre &amp; Education — One of the hardest things in TIE is finding the right balance between the theatrical experience and educating the audience. · Visual elements — Use of Projectors/PowerPoint/Placards to emphasise the message. · Episodic - Smaller scenes that can stand alone. · Use of Narrator/Narrating — A storyteller. It could be someone who lives outside the world of the play or a character in the story. ·</a:t>
            </a:r>
            <a:r>
              <a:rPr lang="en-GB" sz="1000">
                <a:solidFill>
                  <a:schemeClr val="lt1"/>
                </a:solidFill>
                <a:highlight>
                  <a:srgbClr val="C27BA0"/>
                </a:highlight>
              </a:rPr>
              <a:t>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1" name="Google Shape;151;p20"/>
          <p:cNvSpPr/>
          <p:nvPr/>
        </p:nvSpPr>
        <p:spPr>
          <a:xfrm>
            <a:off x="72800" y="414850"/>
            <a:ext cx="4755900" cy="28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highlight>
                  <a:schemeClr val="dk1"/>
                </a:highlight>
                <a:latin typeface="EB Garamond"/>
                <a:ea typeface="EB Garamond"/>
                <a:cs typeface="EB Garamond"/>
                <a:sym typeface="EB Garamond"/>
              </a:rPr>
              <a:t>TOPIC </a:t>
            </a:r>
            <a:r>
              <a:rPr b="1" lang="en-GB">
                <a:latin typeface="EB Garamond"/>
                <a:ea typeface="EB Garamond"/>
                <a:cs typeface="EB Garamond"/>
                <a:sym typeface="EB Garamond"/>
              </a:rPr>
              <a:t>              Theatre in Education                   </a:t>
            </a:r>
            <a:r>
              <a:rPr b="1" lang="en-GB">
                <a:solidFill>
                  <a:schemeClr val="lt1"/>
                </a:solidFill>
                <a:highlight>
                  <a:schemeClr val="dk1"/>
                </a:highlight>
                <a:latin typeface="EB Garamond"/>
                <a:ea typeface="EB Garamond"/>
                <a:cs typeface="EB Garamond"/>
                <a:sym typeface="EB Garamond"/>
              </a:rPr>
              <a:t>YEAR  9</a:t>
            </a:r>
            <a:endParaRPr b="1">
              <a:solidFill>
                <a:schemeClr val="lt1"/>
              </a:solidFill>
              <a:highlight>
                <a:schemeClr val="dk1"/>
              </a:highlight>
              <a:latin typeface="EB Garamond"/>
              <a:ea typeface="EB Garamond"/>
              <a:cs typeface="EB Garamond"/>
              <a:sym typeface="EB Garamond"/>
            </a:endParaRPr>
          </a:p>
        </p:txBody>
      </p:sp>
      <p:sp>
        <p:nvSpPr>
          <p:cNvPr id="152" name="Google Shape;152;p20"/>
          <p:cNvSpPr/>
          <p:nvPr/>
        </p:nvSpPr>
        <p:spPr>
          <a:xfrm>
            <a:off x="65850" y="782200"/>
            <a:ext cx="4697100" cy="2076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b="1" lang="en-GB" sz="1200">
                <a:solidFill>
                  <a:schemeClr val="lt1"/>
                </a:solidFill>
                <a:highlight>
                  <a:srgbClr val="C27BA0"/>
                </a:highlight>
                <a:latin typeface="EB Garamond"/>
                <a:ea typeface="EB Garamond"/>
                <a:cs typeface="EB Garamond"/>
                <a:sym typeface="EB Garamond"/>
              </a:rPr>
              <a:t>WHAT DO I NEED TO KNOW BEFORE STARTING?</a:t>
            </a:r>
            <a:endParaRPr b="1" sz="12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8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rPr lang="en-GB" sz="1000"/>
              <a:t>Theatre in Education (TIE) is theatre created for a particular age group or specific target audience. The aim of Theatre in Education is to educate the audience about a topic, issue or debate – while also entertaining them and inspiring them. TIE movement was pioneered in 1965 by the Belgrade Theatre Company in Coventry. It was developed for young people and used theatre and drama to create a range of learning opportunities for young people to explore political, ethical and moral issues in a safe environment. Actor-teachers from the Belgrade Theatre Company would tour local schools where they would perform short pieces of theatre and lead workshops that allowed students to explore important issues and ideas in active and creative ways. The target audience isn’t always school-aged.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3" name="Google Shape;153;p20"/>
          <p:cNvSpPr/>
          <p:nvPr/>
        </p:nvSpPr>
        <p:spPr>
          <a:xfrm>
            <a:off x="72725" y="2942950"/>
            <a:ext cx="4755900" cy="2099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chemeClr val="lt1"/>
              </a:highlight>
              <a:latin typeface="EB Garamond"/>
              <a:ea typeface="EB Garamond"/>
              <a:cs typeface="EB Garamond"/>
              <a:sym typeface="EB Garamond"/>
            </a:endParaRPr>
          </a:p>
          <a:p>
            <a:pPr indent="0" lvl="0" marL="0" rtl="0" algn="l">
              <a:spcBef>
                <a:spcPts val="0"/>
              </a:spcBef>
              <a:spcAft>
                <a:spcPts val="0"/>
              </a:spcAft>
              <a:buNone/>
            </a:pPr>
            <a:r>
              <a:rPr b="1" lang="en-GB" sz="1000">
                <a:solidFill>
                  <a:schemeClr val="lt1"/>
                </a:solidFill>
                <a:highlight>
                  <a:srgbClr val="C27BA0"/>
                </a:highlight>
                <a:latin typeface="EB Garamond"/>
                <a:ea typeface="EB Garamond"/>
                <a:cs typeface="EB Garamond"/>
                <a:sym typeface="EB Garamond"/>
              </a:rPr>
              <a:t>WHAT SHOULD I KNOW/BE ABLE TO DO AT THE END OF THIS TOPIC?</a:t>
            </a:r>
            <a:endParaRPr b="1" sz="1000">
              <a:solidFill>
                <a:schemeClr val="lt1"/>
              </a:solidFill>
              <a:highlight>
                <a:srgbClr val="C27BA0"/>
              </a:highlight>
              <a:latin typeface="EB Garamond"/>
              <a:ea typeface="EB Garamond"/>
              <a:cs typeface="EB Garamond"/>
              <a:sym typeface="EB Garamond"/>
            </a:endParaRPr>
          </a:p>
          <a:p>
            <a:pPr indent="-228600" lvl="0" marL="190500" marR="63500" rtl="0" algn="l">
              <a:lnSpc>
                <a:spcPct val="137500"/>
              </a:lnSpc>
              <a:spcBef>
                <a:spcPts val="800"/>
              </a:spcBef>
              <a:spcAft>
                <a:spcPts val="0"/>
              </a:spcAft>
              <a:buClr>
                <a:srgbClr val="001D35"/>
              </a:buClr>
              <a:buSzPts val="1000"/>
              <a:buFont typeface="EB Garamond"/>
              <a:buNone/>
            </a:pPr>
            <a:r>
              <a:rPr b="1" lang="en-GB" sz="1000">
                <a:solidFill>
                  <a:srgbClr val="001D35"/>
                </a:solidFill>
                <a:highlight>
                  <a:srgbClr val="FFFFFF"/>
                </a:highlight>
                <a:latin typeface="EB Garamond"/>
                <a:ea typeface="EB Garamond"/>
                <a:cs typeface="EB Garamond"/>
                <a:sym typeface="EB Garamond"/>
              </a:rPr>
              <a:t>Verbal and Non-Verbal Communication:</a:t>
            </a:r>
            <a:br>
              <a:rPr b="1" lang="en-GB" sz="1000">
                <a:solidFill>
                  <a:srgbClr val="001D35"/>
                </a:solidFill>
                <a:highlight>
                  <a:srgbClr val="FFFFFF"/>
                </a:highlight>
                <a:latin typeface="EB Garamond"/>
                <a:ea typeface="EB Garamond"/>
                <a:cs typeface="EB Garamond"/>
                <a:sym typeface="EB Garamond"/>
              </a:rPr>
            </a:br>
            <a:r>
              <a:rPr b="1" lang="en-GB" sz="1000">
                <a:solidFill>
                  <a:srgbClr val="545D7E"/>
                </a:solidFill>
                <a:highlight>
                  <a:srgbClr val="FFFFFF"/>
                </a:highlight>
                <a:latin typeface="EB Garamond"/>
                <a:ea typeface="EB Garamond"/>
                <a:cs typeface="EB Garamond"/>
                <a:sym typeface="EB Garamond"/>
              </a:rPr>
              <a:t>TIE involves acting out scenes, improvising, and role-playing, which hones both verbal and non-verbal communication skills. </a:t>
            </a:r>
            <a:endParaRPr b="1" sz="1000">
              <a:solidFill>
                <a:srgbClr val="545D7E"/>
              </a:solidFill>
              <a:highlight>
                <a:srgbClr val="FFFFFF"/>
              </a:highlight>
              <a:latin typeface="EB Garamond"/>
              <a:ea typeface="EB Garamond"/>
              <a:cs typeface="EB Garamond"/>
              <a:sym typeface="EB Garamond"/>
            </a:endParaRPr>
          </a:p>
          <a:p>
            <a:pPr indent="-228600" lvl="0" marL="190500" marR="63500" rtl="0" algn="l">
              <a:lnSpc>
                <a:spcPct val="137500"/>
              </a:lnSpc>
              <a:spcBef>
                <a:spcPts val="0"/>
              </a:spcBef>
              <a:spcAft>
                <a:spcPts val="0"/>
              </a:spcAft>
              <a:buClr>
                <a:srgbClr val="001D35"/>
              </a:buClr>
              <a:buSzPts val="1000"/>
              <a:buFont typeface="EB Garamond"/>
              <a:buNone/>
            </a:pPr>
            <a:r>
              <a:rPr b="1" lang="en-GB" sz="1000">
                <a:solidFill>
                  <a:srgbClr val="001D35"/>
                </a:solidFill>
                <a:highlight>
                  <a:srgbClr val="FFFFFF"/>
                </a:highlight>
                <a:latin typeface="EB Garamond"/>
                <a:ea typeface="EB Garamond"/>
                <a:cs typeface="EB Garamond"/>
                <a:sym typeface="EB Garamond"/>
              </a:rPr>
              <a:t>Confidence and Articulation:</a:t>
            </a:r>
            <a:br>
              <a:rPr b="1" lang="en-GB" sz="1000">
                <a:solidFill>
                  <a:srgbClr val="001D35"/>
                </a:solidFill>
                <a:highlight>
                  <a:srgbClr val="FFFFFF"/>
                </a:highlight>
                <a:latin typeface="EB Garamond"/>
                <a:ea typeface="EB Garamond"/>
                <a:cs typeface="EB Garamond"/>
                <a:sym typeface="EB Garamond"/>
              </a:rPr>
            </a:br>
            <a:r>
              <a:rPr b="1" lang="en-GB" sz="1000">
                <a:solidFill>
                  <a:srgbClr val="545D7E"/>
                </a:solidFill>
                <a:highlight>
                  <a:srgbClr val="FFFFFF"/>
                </a:highlight>
                <a:latin typeface="EB Garamond"/>
                <a:ea typeface="EB Garamond"/>
                <a:cs typeface="EB Garamond"/>
                <a:sym typeface="EB Garamond"/>
              </a:rPr>
              <a:t>Students learn to express themselves clearly and confidently, both in speaking and in body language. </a:t>
            </a:r>
            <a:endParaRPr b="1" sz="1000">
              <a:solidFill>
                <a:srgbClr val="545D7E"/>
              </a:solidFill>
              <a:highlight>
                <a:srgbClr val="FFFFFF"/>
              </a:highlight>
              <a:latin typeface="EB Garamond"/>
              <a:ea typeface="EB Garamond"/>
              <a:cs typeface="EB Garamond"/>
              <a:sym typeface="EB Garamond"/>
            </a:endParaRPr>
          </a:p>
          <a:p>
            <a:pPr indent="-228600" lvl="0" marL="190500" marR="63500" rtl="0" algn="l">
              <a:lnSpc>
                <a:spcPct val="137500"/>
              </a:lnSpc>
              <a:spcBef>
                <a:spcPts val="0"/>
              </a:spcBef>
              <a:spcAft>
                <a:spcPts val="0"/>
              </a:spcAft>
              <a:buClr>
                <a:srgbClr val="001D35"/>
              </a:buClr>
              <a:buSzPts val="1000"/>
              <a:buFont typeface="EB Garamond"/>
              <a:buNone/>
            </a:pPr>
            <a:r>
              <a:rPr b="1" lang="en-GB" sz="1000">
                <a:solidFill>
                  <a:srgbClr val="001D35"/>
                </a:solidFill>
                <a:highlight>
                  <a:srgbClr val="FFFFFF"/>
                </a:highlight>
                <a:latin typeface="EB Garamond"/>
                <a:ea typeface="EB Garamond"/>
                <a:cs typeface="EB Garamond"/>
                <a:sym typeface="EB Garamond"/>
              </a:rPr>
              <a:t>Listening and Responding:</a:t>
            </a:r>
            <a:br>
              <a:rPr b="1" lang="en-GB" sz="1000">
                <a:solidFill>
                  <a:srgbClr val="001D35"/>
                </a:solidFill>
                <a:highlight>
                  <a:srgbClr val="FFFFFF"/>
                </a:highlight>
                <a:latin typeface="EB Garamond"/>
                <a:ea typeface="EB Garamond"/>
                <a:cs typeface="EB Garamond"/>
                <a:sym typeface="EB Garamond"/>
              </a:rPr>
            </a:br>
            <a:r>
              <a:rPr b="1" lang="en-GB" sz="1000">
                <a:solidFill>
                  <a:srgbClr val="545D7E"/>
                </a:solidFill>
                <a:highlight>
                  <a:srgbClr val="FFFFFF"/>
                </a:highlight>
                <a:latin typeface="EB Garamond"/>
                <a:ea typeface="EB Garamond"/>
                <a:cs typeface="EB Garamond"/>
                <a:sym typeface="EB Garamond"/>
              </a:rPr>
              <a:t>Active listening and responding appropriately are crucial in drama, enhancing these skills for real-life situations. </a:t>
            </a:r>
            <a:endParaRPr b="1" sz="1000">
              <a:solidFill>
                <a:srgbClr val="545D7E"/>
              </a:solidFill>
              <a:highlight>
                <a:srgbClr val="FFFFFF"/>
              </a:highlight>
              <a:latin typeface="EB Garamond"/>
              <a:ea typeface="EB Garamond"/>
              <a:cs typeface="EB Garamond"/>
              <a:sym typeface="EB Garamond"/>
            </a:endParaRPr>
          </a:p>
          <a:p>
            <a:pPr indent="0" lvl="0" marL="0" rtl="0" algn="l">
              <a:spcBef>
                <a:spcPts val="210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l">
              <a:spcBef>
                <a:spcPts val="0"/>
              </a:spcBef>
              <a:spcAft>
                <a:spcPts val="0"/>
              </a:spcAft>
              <a:buNone/>
            </a:pPr>
            <a:r>
              <a:t/>
            </a:r>
            <a:endParaRPr b="1" sz="1000">
              <a:solidFill>
                <a:schemeClr val="lt1"/>
              </a:solidFill>
              <a:highlight>
                <a:srgbClr val="C27BA0"/>
              </a:highlight>
              <a:latin typeface="EB Garamond"/>
              <a:ea typeface="EB Garamond"/>
              <a:cs typeface="EB Garamond"/>
              <a:sym typeface="EB Garamond"/>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154" name="Google Shape;154;p20"/>
          <p:cNvSpPr txBox="1"/>
          <p:nvPr/>
        </p:nvSpPr>
        <p:spPr>
          <a:xfrm>
            <a:off x="0" y="-89250"/>
            <a:ext cx="4828800" cy="431100"/>
          </a:xfrm>
          <a:prstGeom prst="rect">
            <a:avLst/>
          </a:prstGeom>
          <a:noFill/>
          <a:ln cap="flat" cmpd="sng" w="9525">
            <a:solidFill>
              <a:srgbClr val="FF00FF"/>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600">
                <a:solidFill>
                  <a:schemeClr val="lt2"/>
                </a:solidFill>
                <a:highlight>
                  <a:schemeClr val="dk1"/>
                </a:highlight>
                <a:latin typeface="EB Garamond"/>
                <a:ea typeface="EB Garamond"/>
                <a:cs typeface="EB Garamond"/>
                <a:sym typeface="EB Garamond"/>
              </a:rPr>
              <a:t>FACULTY</a:t>
            </a:r>
            <a:r>
              <a:rPr lang="en-GB" sz="1600">
                <a:solidFill>
                  <a:schemeClr val="dk2"/>
                </a:solidFill>
              </a:rPr>
              <a:t>  </a:t>
            </a:r>
            <a:r>
              <a:rPr b="1" lang="en-GB" sz="1600">
                <a:solidFill>
                  <a:schemeClr val="dk1"/>
                </a:solidFill>
              </a:rPr>
              <a:t>Performing Arts</a:t>
            </a:r>
            <a:r>
              <a:rPr lang="en-GB" sz="1600">
                <a:solidFill>
                  <a:schemeClr val="dk2"/>
                </a:solidFill>
              </a:rPr>
              <a:t> </a:t>
            </a:r>
            <a:r>
              <a:rPr lang="en-GB" sz="1600">
                <a:solidFill>
                  <a:schemeClr val="lt1"/>
                </a:solidFill>
                <a:highlight>
                  <a:srgbClr val="000000"/>
                </a:highlight>
                <a:latin typeface="EB Garamond"/>
                <a:ea typeface="EB Garamond"/>
                <a:cs typeface="EB Garamond"/>
                <a:sym typeface="EB Garamond"/>
              </a:rPr>
              <a:t>SUBJECT</a:t>
            </a:r>
            <a:r>
              <a:rPr lang="en-GB" sz="1600">
                <a:solidFill>
                  <a:schemeClr val="dk2"/>
                </a:solidFill>
                <a:latin typeface="EB Garamond"/>
                <a:ea typeface="EB Garamond"/>
                <a:cs typeface="EB Garamond"/>
                <a:sym typeface="EB Garamond"/>
              </a:rPr>
              <a:t> </a:t>
            </a:r>
            <a:r>
              <a:rPr b="1" lang="en-GB" sz="1600">
                <a:solidFill>
                  <a:schemeClr val="dk1"/>
                </a:solidFill>
              </a:rPr>
              <a:t>Drama</a:t>
            </a:r>
            <a:endParaRPr b="1" sz="1600">
              <a:solidFill>
                <a:schemeClr val="dk1"/>
              </a:solidFill>
            </a:endParaRPr>
          </a:p>
        </p:txBody>
      </p:sp>
      <p:pic>
        <p:nvPicPr>
          <p:cNvPr id="155" name="Google Shape;155;p20"/>
          <p:cNvPicPr preferRelativeResize="0"/>
          <p:nvPr/>
        </p:nvPicPr>
        <p:blipFill>
          <a:blip r:embed="rId3">
            <a:alphaModFix/>
          </a:blip>
          <a:stretch>
            <a:fillRect/>
          </a:stretch>
        </p:blipFill>
        <p:spPr>
          <a:xfrm>
            <a:off x="3826125" y="4091200"/>
            <a:ext cx="824725" cy="504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