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</p:sldIdLst>
  <p:sldSz cy="10692000" cx="7560000"/>
  <p:notesSz cx="7560000" cy="10692000"/>
  <p:embeddedFontLst>
    <p:embeddedFont>
      <p:font typeface="Roboto"/>
      <p:regular r:id="rId8"/>
      <p:bold r:id="rId9"/>
      <p:italic r:id="rId10"/>
      <p:boldItalic r:id="rId11"/>
    </p:embeddedFont>
    <p:embeddedFont>
      <p:font typeface="Comfortaa"/>
      <p:regular r:id="rId12"/>
      <p:bold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368">
          <p15:clr>
            <a:srgbClr val="A4A3A4"/>
          </p15:clr>
        </p15:guide>
        <p15:guide id="2" pos="23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2BCC68B4-A333-4F27-8BFB-24973D32A9C0}">
  <a:tblStyle styleId="{2BCC68B4-A333-4F27-8BFB-24973D32A9C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368" orient="horz"/>
        <p:guide pos="2381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-boldItalic.fntdata"/><Relationship Id="rId10" Type="http://schemas.openxmlformats.org/officeDocument/2006/relationships/font" Target="fonts/Roboto-italic.fntdata"/><Relationship Id="rId13" Type="http://schemas.openxmlformats.org/officeDocument/2006/relationships/font" Target="fonts/Comfortaa-bold.fntdata"/><Relationship Id="rId12" Type="http://schemas.openxmlformats.org/officeDocument/2006/relationships/font" Target="fonts/Comfortaa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Roboto-bold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font" Target="fonts/Roboto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217015" y="685800"/>
            <a:ext cx="242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30acfdec3a1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g30acfdec3a1_1_0:notes"/>
          <p:cNvSpPr/>
          <p:nvPr>
            <p:ph idx="2" type="sldImg"/>
          </p:nvPr>
        </p:nvSpPr>
        <p:spPr>
          <a:xfrm>
            <a:off x="2216997" y="685800"/>
            <a:ext cx="242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519750" y="569252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388050" y="2977950"/>
            <a:ext cx="6783900" cy="65205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32385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1pPr>
            <a:lvl2pPr indent="-32385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1694700" y="4284600"/>
            <a:ext cx="9060900" cy="163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-1612725" y="2701800"/>
            <a:ext cx="9060900" cy="47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32385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1pPr>
            <a:lvl2pPr indent="-32385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567000" y="1749826"/>
            <a:ext cx="6426000" cy="3722400"/>
          </a:xfrm>
          <a:prstGeom prst="rect">
            <a:avLst/>
          </a:prstGeom>
          <a:noFill/>
          <a:ln>
            <a:noFill/>
          </a:ln>
        </p:spPr>
        <p:txBody>
          <a:bodyPr anchorCtr="0" anchor="b" bIns="37450" lIns="74900" spcFirstLastPara="1" rIns="74900" wrap="square" tIns="37450">
            <a:no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Calibri"/>
              <a:buNone/>
              <a:defRPr sz="69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945000" y="5615776"/>
            <a:ext cx="5670000" cy="25815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lvl="0" rtl="0" algn="ctr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/>
            </a:lvl1pPr>
            <a:lvl2pPr lvl="1" rt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sz="2300"/>
            </a:lvl2pPr>
            <a:lvl3pPr lvl="2" rt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/>
            </a:lvl3pPr>
            <a:lvl4pPr lvl="3" rt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4pPr>
            <a:lvl5pPr lvl="4" rt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5pPr>
            <a:lvl6pPr lvl="5" rt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6pPr>
            <a:lvl7pPr lvl="6" rt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7pPr>
            <a:lvl8pPr lvl="7" rt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8pPr>
            <a:lvl9pPr lvl="8" rtl="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519750" y="569252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519750" y="2846250"/>
            <a:ext cx="65205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32385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1pPr>
            <a:lvl2pPr indent="-32385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515813" y="2665578"/>
            <a:ext cx="6520500" cy="4447800"/>
          </a:xfrm>
          <a:prstGeom prst="rect">
            <a:avLst/>
          </a:prstGeom>
          <a:noFill/>
          <a:ln>
            <a:noFill/>
          </a:ln>
        </p:spPr>
        <p:txBody>
          <a:bodyPr anchorCtr="0" anchor="b" bIns="37450" lIns="74900" spcFirstLastPara="1" rIns="74900" wrap="square" tIns="3745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900"/>
              <a:buFont typeface="Calibri"/>
              <a:buNone/>
              <a:defRPr sz="69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515813" y="7155228"/>
            <a:ext cx="6520500" cy="23391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2300"/>
              <a:buNone/>
              <a:defRPr sz="2300">
                <a:solidFill>
                  <a:srgbClr val="888888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2100"/>
              <a:buNone/>
              <a:defRPr sz="2100">
                <a:solidFill>
                  <a:srgbClr val="888888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5pPr>
            <a:lvl6pPr indent="-22860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6pPr>
            <a:lvl7pPr indent="-22860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7pPr>
            <a:lvl8pPr indent="-22860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8pPr>
            <a:lvl9pPr indent="-22860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519750" y="569252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519750" y="2846250"/>
            <a:ext cx="32130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32385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1pPr>
            <a:lvl2pPr indent="-32385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3827250" y="2846250"/>
            <a:ext cx="32130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32385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1pPr>
            <a:lvl2pPr indent="-32385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520734" y="569252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520736" y="2621025"/>
            <a:ext cx="3198300" cy="1284600"/>
          </a:xfrm>
          <a:prstGeom prst="rect">
            <a:avLst/>
          </a:prstGeom>
          <a:noFill/>
          <a:ln>
            <a:noFill/>
          </a:ln>
        </p:spPr>
        <p:txBody>
          <a:bodyPr anchorCtr="0" anchor="b" bIns="37450" lIns="74900" spcFirstLastPara="1" rIns="74900" wrap="square" tIns="3745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b="1" sz="2800"/>
            </a:lvl1pPr>
            <a:lvl2pPr indent="-22860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b="1" sz="2300"/>
            </a:lvl2pPr>
            <a:lvl3pPr indent="-22860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b="1" sz="2100"/>
            </a:lvl3pPr>
            <a:lvl4pPr indent="-22860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4pPr>
            <a:lvl5pPr indent="-22860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5pPr>
            <a:lvl6pPr indent="-22860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6pPr>
            <a:lvl7pPr indent="-22860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7pPr>
            <a:lvl8pPr indent="-22860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8pPr>
            <a:lvl9pPr indent="-22860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520736" y="3905550"/>
            <a:ext cx="3198300" cy="57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32385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1pPr>
            <a:lvl2pPr indent="-32385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3827251" y="2621025"/>
            <a:ext cx="3214200" cy="1284600"/>
          </a:xfrm>
          <a:prstGeom prst="rect">
            <a:avLst/>
          </a:prstGeom>
          <a:noFill/>
          <a:ln>
            <a:noFill/>
          </a:ln>
        </p:spPr>
        <p:txBody>
          <a:bodyPr anchorCtr="0" anchor="b" bIns="37450" lIns="74900" spcFirstLastPara="1" rIns="74900" wrap="square" tIns="3745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b="1" sz="2800"/>
            </a:lvl1pPr>
            <a:lvl2pPr indent="-22860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  <a:defRPr b="1" sz="2300"/>
            </a:lvl2pPr>
            <a:lvl3pPr indent="-22860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b="1" sz="2100"/>
            </a:lvl3pPr>
            <a:lvl4pPr indent="-22860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4pPr>
            <a:lvl5pPr indent="-22860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5pPr>
            <a:lvl6pPr indent="-22860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6pPr>
            <a:lvl7pPr indent="-22860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7pPr>
            <a:lvl8pPr indent="-22860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8pPr>
            <a:lvl9pPr indent="-22860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3827251" y="3905550"/>
            <a:ext cx="3214200" cy="57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32385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1pPr>
            <a:lvl2pPr indent="-32385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2pPr>
            <a:lvl3pPr indent="-32385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3pPr>
            <a:lvl4pPr indent="-32385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4pPr>
            <a:lvl5pPr indent="-32385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5pPr>
            <a:lvl6pPr indent="-32385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6pPr>
            <a:lvl7pPr indent="-32385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7pPr>
            <a:lvl8pPr indent="-32385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8pPr>
            <a:lvl9pPr indent="-32385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519750" y="569252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520735" y="712800"/>
            <a:ext cx="2438400" cy="2494800"/>
          </a:xfrm>
          <a:prstGeom prst="rect">
            <a:avLst/>
          </a:prstGeom>
          <a:noFill/>
          <a:ln>
            <a:noFill/>
          </a:ln>
        </p:spPr>
        <p:txBody>
          <a:bodyPr anchorCtr="0" anchor="b" bIns="37450" lIns="74900" spcFirstLastPara="1" rIns="74900" wrap="square" tIns="3745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Calibri"/>
              <a:buNone/>
              <a:defRPr sz="3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213984" y="1539452"/>
            <a:ext cx="3827400" cy="75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46355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700"/>
              <a:buChar char="•"/>
              <a:defRPr sz="3700"/>
            </a:lvl1pPr>
            <a:lvl2pPr indent="-43180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2pPr>
            <a:lvl3pPr indent="-40640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3pPr>
            <a:lvl4pPr indent="-37465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Char char="•"/>
              <a:defRPr sz="2300"/>
            </a:lvl4pPr>
            <a:lvl5pPr indent="-37465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Char char="•"/>
              <a:defRPr sz="2300"/>
            </a:lvl5pPr>
            <a:lvl6pPr indent="-37465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Char char="•"/>
              <a:defRPr sz="2300"/>
            </a:lvl6pPr>
            <a:lvl7pPr indent="-37465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Char char="•"/>
              <a:defRPr sz="2300"/>
            </a:lvl7pPr>
            <a:lvl8pPr indent="-37465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Char char="•"/>
              <a:defRPr sz="2300"/>
            </a:lvl8pPr>
            <a:lvl9pPr indent="-37465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Char char="•"/>
              <a:defRPr sz="23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520735" y="3207600"/>
            <a:ext cx="2438400" cy="59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2pPr>
            <a:lvl3pPr indent="-22860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indent="-22860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22860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6pPr>
            <a:lvl7pPr indent="-22860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7pPr>
            <a:lvl8pPr indent="-22860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8pPr>
            <a:lvl9pPr indent="-22860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520735" y="712800"/>
            <a:ext cx="2438400" cy="2494800"/>
          </a:xfrm>
          <a:prstGeom prst="rect">
            <a:avLst/>
          </a:prstGeom>
          <a:noFill/>
          <a:ln>
            <a:noFill/>
          </a:ln>
        </p:spPr>
        <p:txBody>
          <a:bodyPr anchorCtr="0" anchor="b" bIns="37450" lIns="74900" spcFirstLastPara="1" rIns="74900" wrap="square" tIns="3745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Calibri"/>
              <a:buNone/>
              <a:defRPr sz="37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3213984" y="1539452"/>
            <a:ext cx="3827400" cy="75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  <a:defRPr b="0" i="0" sz="3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520735" y="3207600"/>
            <a:ext cx="2438400" cy="59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indent="-228600" lvl="1" marL="914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2pPr>
            <a:lvl3pPr indent="-228600" lvl="2" marL="1371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indent="-228600" lvl="3" marL="1828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4pPr>
            <a:lvl5pPr indent="-228600" lvl="4" marL="22860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indent="-228600" lvl="5" marL="27432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6pPr>
            <a:lvl7pPr indent="-228600" lvl="6" marL="32004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7pPr>
            <a:lvl8pPr indent="-228600" lvl="7" marL="36576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8pPr>
            <a:lvl9pPr indent="-228600" lvl="8" marL="411480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519750" y="569252"/>
            <a:ext cx="6520500" cy="20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Calibri"/>
              <a:buNone/>
              <a:defRPr b="0" i="0" sz="5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5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5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5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5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5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5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5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5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519750" y="2846250"/>
            <a:ext cx="6520500" cy="6783900"/>
          </a:xfrm>
          <a:prstGeom prst="rect">
            <a:avLst/>
          </a:prstGeom>
          <a:noFill/>
          <a:ln>
            <a:noFill/>
          </a:ln>
        </p:spPr>
        <p:txBody>
          <a:bodyPr anchorCtr="0" anchor="t" bIns="37450" lIns="74900" spcFirstLastPara="1" rIns="74900" wrap="square" tIns="37450">
            <a:noAutofit/>
          </a:bodyPr>
          <a:lstStyle>
            <a:lvl1pPr indent="-431800" lvl="0" marL="457200" marR="0" rtl="0" algn="l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74650" lvl="2" marL="1371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61950" lvl="3" marL="1828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61950" lvl="4" marL="22860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61950" lvl="5" marL="27432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61950" lvl="6" marL="32004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61950" lvl="7" marL="36576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61950" lvl="8" marL="41148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5197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2504250" y="9909902"/>
            <a:ext cx="2551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5339250" y="9909902"/>
            <a:ext cx="17010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7450" lIns="74900" spcFirstLastPara="1" rIns="74900" wrap="square" tIns="3745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/>
          <p:nvPr/>
        </p:nvSpPr>
        <p:spPr>
          <a:xfrm>
            <a:off x="-146412" y="195213"/>
            <a:ext cx="7852800" cy="468000"/>
          </a:xfrm>
          <a:prstGeom prst="rect">
            <a:avLst/>
          </a:prstGeom>
          <a:noFill/>
          <a:ln>
            <a:noFill/>
          </a:ln>
        </p:spPr>
        <p:txBody>
          <a:bodyPr anchorCtr="0" anchor="b" bIns="74900" lIns="74900" spcFirstLastPara="1" rIns="74900" wrap="square" tIns="749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latin typeface="Comfortaa"/>
                <a:ea typeface="Comfortaa"/>
                <a:cs typeface="Comfortaa"/>
                <a:sym typeface="Comfortaa"/>
              </a:rPr>
              <a:t> </a:t>
            </a:r>
            <a:r>
              <a:rPr b="1" lang="en-GB" sz="1800">
                <a:latin typeface="Comic Sans MS"/>
                <a:ea typeface="Comic Sans MS"/>
                <a:cs typeface="Comic Sans MS"/>
                <a:sym typeface="Comic Sans MS"/>
              </a:rPr>
              <a:t>Music Learning Intentions </a:t>
            </a:r>
            <a:endParaRPr b="1" sz="1800"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latin typeface="Comic Sans MS"/>
                <a:ea typeface="Comic Sans MS"/>
                <a:cs typeface="Comic Sans MS"/>
                <a:sym typeface="Comic Sans MS"/>
              </a:rPr>
              <a:t> Year 9 Term 1 - Music for Film</a:t>
            </a:r>
            <a:endParaRPr b="1" sz="18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graphicFrame>
        <p:nvGraphicFramePr>
          <p:cNvPr id="85" name="Google Shape;85;p13"/>
          <p:cNvGraphicFramePr/>
          <p:nvPr/>
        </p:nvGraphicFramePr>
        <p:xfrm>
          <a:off x="143934" y="184307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{2BCC68B4-A333-4F27-8BFB-24973D32A9C0}</a:tableStyleId>
              </a:tblPr>
              <a:tblGrid>
                <a:gridCol w="820925"/>
                <a:gridCol w="2462125"/>
                <a:gridCol w="2873150"/>
                <a:gridCol w="1115925"/>
              </a:tblGrid>
              <a:tr h="4529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8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          Learning Intentions  </a:t>
                      </a:r>
                      <a:endParaRPr b="1" sz="18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8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Success Criteria </a:t>
                      </a:r>
                      <a:endParaRPr b="1" sz="18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8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Feedback</a:t>
                      </a:r>
                      <a:endParaRPr b="1" sz="16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269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1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Week</a:t>
                      </a:r>
                      <a:r>
                        <a:rPr b="1" lang="en-GB" sz="11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</a:t>
                      </a:r>
                      <a:endParaRPr b="1" sz="11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1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 </a:t>
                      </a:r>
                      <a:endParaRPr b="1" sz="21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1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1-2</a:t>
                      </a:r>
                      <a:endParaRPr b="1" sz="21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3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Rhythm and Chords Recap Music &amp; Me Review </a:t>
                      </a:r>
                      <a:endParaRPr sz="16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2857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omfortaa"/>
                        <a:buAutoNum type="arabicPeriod"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I can explain how my taste in music has changed since year 7</a:t>
                      </a:r>
                      <a:endParaRPr sz="900">
                        <a:solidFill>
                          <a:schemeClr val="dk1"/>
                        </a:solidFill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-2857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omfortaa"/>
                        <a:buAutoNum type="arabicPeriod"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I can perform a rhythm in 4/4 time</a:t>
                      </a:r>
                      <a:endParaRPr sz="900">
                        <a:solidFill>
                          <a:schemeClr val="dk1"/>
                        </a:solidFill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-2857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omfortaa"/>
                        <a:buAutoNum type="arabicPeriod"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II can perform 4 chords on keyboard</a:t>
                      </a:r>
                      <a:endParaRPr sz="12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44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1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3-4</a:t>
                      </a:r>
                      <a:endParaRPr b="1" sz="21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3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Introduction to Film Music</a:t>
                      </a:r>
                      <a:endParaRPr sz="1300">
                        <a:solidFill>
                          <a:schemeClr val="dk1"/>
                        </a:solidFill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3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What would film be without a soundtrack? </a:t>
                      </a:r>
                      <a:endParaRPr sz="1300">
                        <a:solidFill>
                          <a:schemeClr val="dk1"/>
                        </a:solidFill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I can describe how music can add to the audience experience of watching films</a:t>
                      </a:r>
                      <a:endParaRPr sz="900">
                        <a:solidFill>
                          <a:schemeClr val="dk1"/>
                        </a:solidFill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900">
                        <a:solidFill>
                          <a:schemeClr val="dk1"/>
                        </a:solidFill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D0D0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D0D0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896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1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5-6</a:t>
                      </a:r>
                      <a:endParaRPr b="1" sz="21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300">
                        <a:solidFill>
                          <a:schemeClr val="dk1"/>
                        </a:solidFill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3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What is a Leitmotif</a:t>
                      </a:r>
                      <a:endParaRPr b="1" sz="13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>
                        <a:solidFill>
                          <a:schemeClr val="dk1"/>
                        </a:solidFill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        I can play the Jaws Leitmotif with accelerando</a:t>
                      </a:r>
                      <a:endParaRPr sz="900">
                        <a:solidFill>
                          <a:schemeClr val="dk1"/>
                        </a:solidFill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900">
                          <a:solidFill>
                            <a:srgbClr val="B7B7B7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        </a:t>
                      </a:r>
                      <a:r>
                        <a:rPr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I can play the extended version of the leitmotif</a:t>
                      </a:r>
                      <a:endParaRPr sz="900">
                        <a:solidFill>
                          <a:schemeClr val="dk1"/>
                        </a:solidFill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        I can play the </a:t>
                      </a:r>
                      <a:r>
                        <a:rPr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French</a:t>
                      </a:r>
                      <a:r>
                        <a:rPr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Horn melody with the right hand</a:t>
                      </a:r>
                      <a:endParaRPr sz="900">
                        <a:solidFill>
                          <a:schemeClr val="dk1"/>
                        </a:solidFill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D0D0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111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1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7-8</a:t>
                      </a:r>
                      <a:endParaRPr b="1" sz="21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300">
                          <a:solidFill>
                            <a:srgbClr val="1F1F1F"/>
                          </a:solidFill>
                          <a:highlight>
                            <a:srgbClr val="FFFFFF"/>
                          </a:highlight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Performing Darth Vader Leitmotif</a:t>
                      </a:r>
                      <a:endParaRPr b="1" sz="1300">
                        <a:solidFill>
                          <a:schemeClr val="dk1"/>
                        </a:solidFill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2857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omfortaa"/>
                        <a:buAutoNum type="arabicPeriod"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I can play the right hand melody</a:t>
                      </a:r>
                      <a:endParaRPr sz="900">
                        <a:solidFill>
                          <a:schemeClr val="dk1"/>
                        </a:solidFill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-2857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omfortaa"/>
                        <a:buAutoNum type="arabicPeriod"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I can play the bass line with the left hand</a:t>
                      </a:r>
                      <a:endParaRPr sz="900">
                        <a:solidFill>
                          <a:schemeClr val="dk1"/>
                        </a:solidFill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-2857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omfortaa"/>
                        <a:buAutoNum type="arabicPeriod"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I can play both hands together</a:t>
                      </a:r>
                      <a:endParaRPr sz="900">
                        <a:solidFill>
                          <a:schemeClr val="dk1"/>
                        </a:solidFill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628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1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9-13</a:t>
                      </a:r>
                      <a:endParaRPr b="1" sz="21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300">
                          <a:solidFill>
                            <a:srgbClr val="1F1F1F"/>
                          </a:solidFill>
                          <a:highlight>
                            <a:srgbClr val="FFFFFF"/>
                          </a:highlight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Composing a Leitmotif </a:t>
                      </a:r>
                      <a:endParaRPr sz="1300">
                        <a:solidFill>
                          <a:srgbClr val="1F1F1F"/>
                        </a:solidFill>
                        <a:highlight>
                          <a:srgbClr val="FFFFFF"/>
                        </a:highlight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300">
                          <a:solidFill>
                            <a:srgbClr val="1F1F1F"/>
                          </a:solidFill>
                          <a:highlight>
                            <a:schemeClr val="lt1"/>
                          </a:highlight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Planning a sound track to a Horror Film</a:t>
                      </a:r>
                      <a:endParaRPr sz="1300">
                        <a:solidFill>
                          <a:srgbClr val="1F1F1F"/>
                        </a:solidFill>
                        <a:highlight>
                          <a:srgbClr val="FFFFFF"/>
                        </a:highlight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2984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Font typeface="Comfortaa"/>
                        <a:buAutoNum type="arabicPeriod"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I have chosen an appropriate scale for the melody</a:t>
                      </a:r>
                      <a:endParaRPr sz="900">
                        <a:solidFill>
                          <a:schemeClr val="dk1"/>
                        </a:solidFill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-2857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omfortaa"/>
                        <a:buAutoNum type="arabicPeriod"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I have created a </a:t>
                      </a:r>
                      <a:r>
                        <a:rPr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rhythm</a:t>
                      </a:r>
                      <a:r>
                        <a:rPr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at an appropriate tempo</a:t>
                      </a:r>
                      <a:endParaRPr sz="900">
                        <a:solidFill>
                          <a:schemeClr val="dk1"/>
                        </a:solidFill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-28575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00"/>
                        <a:buFont typeface="Comfortaa"/>
                        <a:buAutoNum type="arabicPeriod"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I can describe ways to add mood and emotion to my leitmotif</a:t>
                      </a:r>
                      <a:endParaRPr sz="900">
                        <a:solidFill>
                          <a:schemeClr val="dk1"/>
                        </a:solidFill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600" u="sng">
                        <a:solidFill>
                          <a:schemeClr val="dk1"/>
                        </a:solidFill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714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21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14-15</a:t>
                      </a:r>
                      <a:endParaRPr b="1" sz="21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300">
                          <a:solidFill>
                            <a:srgbClr val="1F1F1F"/>
                          </a:solidFill>
                          <a:highlight>
                            <a:srgbClr val="FFFFFF"/>
                          </a:highlight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Assessment Task</a:t>
                      </a:r>
                      <a:endParaRPr sz="1300">
                        <a:solidFill>
                          <a:srgbClr val="1F1F1F"/>
                        </a:solidFill>
                        <a:highlight>
                          <a:srgbClr val="FFFFFF"/>
                        </a:highlight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300">
                          <a:solidFill>
                            <a:srgbClr val="1F1F1F"/>
                          </a:solidFill>
                          <a:highlight>
                            <a:srgbClr val="FFFFFF"/>
                          </a:highlight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Film music performance</a:t>
                      </a:r>
                      <a:endParaRPr sz="1300">
                        <a:solidFill>
                          <a:srgbClr val="1F1F1F"/>
                        </a:solidFill>
                        <a:highlight>
                          <a:srgbClr val="FFFFFF"/>
                        </a:highlight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I am using all five fingers of your right hand</a:t>
                      </a:r>
                      <a:endParaRPr sz="900">
                        <a:solidFill>
                          <a:schemeClr val="dk1"/>
                        </a:solidFill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I am</a:t>
                      </a:r>
                      <a:r>
                        <a:rPr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using the correct fingers for each note</a:t>
                      </a:r>
                      <a:endParaRPr sz="900">
                        <a:solidFill>
                          <a:schemeClr val="dk1"/>
                        </a:solidFill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I </a:t>
                      </a:r>
                      <a:r>
                        <a:rPr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played all notes accurately</a:t>
                      </a:r>
                      <a:endParaRPr sz="900">
                        <a:solidFill>
                          <a:schemeClr val="dk1"/>
                        </a:solidFill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I  played </a:t>
                      </a:r>
                      <a:r>
                        <a:rPr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at a steady tempo</a:t>
                      </a:r>
                      <a:endParaRPr sz="900">
                        <a:solidFill>
                          <a:schemeClr val="dk1"/>
                        </a:solidFill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I didn’t pause or hesitate when performing</a:t>
                      </a:r>
                      <a:endParaRPr sz="900">
                        <a:solidFill>
                          <a:schemeClr val="dk1"/>
                        </a:solidFill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900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I used my left hand for either a note or the chord</a:t>
                      </a:r>
                      <a:endParaRPr sz="900">
                        <a:solidFill>
                          <a:schemeClr val="dk1"/>
                        </a:solidFill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>
                        <a:solidFill>
                          <a:schemeClr val="dk1"/>
                        </a:solidFill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46800" marB="46800" marR="39600" marL="396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86" name="Google Shape;86;p13"/>
          <p:cNvSpPr/>
          <p:nvPr/>
        </p:nvSpPr>
        <p:spPr>
          <a:xfrm>
            <a:off x="6116425" y="801413"/>
            <a:ext cx="759600" cy="4680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7" name="Google Shape;87;p13"/>
          <p:cNvGrpSpPr/>
          <p:nvPr/>
        </p:nvGrpSpPr>
        <p:grpSpPr>
          <a:xfrm>
            <a:off x="1221250" y="1232025"/>
            <a:ext cx="6178700" cy="1286538"/>
            <a:chOff x="1237375" y="5553075"/>
            <a:chExt cx="6178700" cy="1286538"/>
          </a:xfrm>
        </p:grpSpPr>
        <p:grpSp>
          <p:nvGrpSpPr>
            <p:cNvPr id="88" name="Google Shape;88;p13"/>
            <p:cNvGrpSpPr/>
            <p:nvPr/>
          </p:nvGrpSpPr>
          <p:grpSpPr>
            <a:xfrm>
              <a:off x="5599575" y="5553075"/>
              <a:ext cx="1816500" cy="894750"/>
              <a:chOff x="5599575" y="5553075"/>
              <a:chExt cx="1816500" cy="894750"/>
            </a:xfrm>
          </p:grpSpPr>
          <p:sp>
            <p:nvSpPr>
              <p:cNvPr id="89" name="Google Shape;89;p13"/>
              <p:cNvSpPr/>
              <p:nvPr/>
            </p:nvSpPr>
            <p:spPr>
              <a:xfrm>
                <a:off x="5599575" y="5675925"/>
                <a:ext cx="154500" cy="1545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0" name="Google Shape;90;p13"/>
              <p:cNvSpPr txBox="1"/>
              <p:nvPr/>
            </p:nvSpPr>
            <p:spPr>
              <a:xfrm>
                <a:off x="5754075" y="5553075"/>
                <a:ext cx="16620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700">
                    <a:latin typeface="Comfortaa"/>
                    <a:ea typeface="Comfortaa"/>
                    <a:cs typeface="Comfortaa"/>
                    <a:sym typeface="Comfortaa"/>
                  </a:rPr>
                  <a:t>This work is better than your best work so far.</a:t>
                </a:r>
                <a:endParaRPr sz="700">
                  <a:latin typeface="Comfortaa"/>
                  <a:ea typeface="Comfortaa"/>
                  <a:cs typeface="Comfortaa"/>
                  <a:sym typeface="Comfortaa"/>
                </a:endParaRPr>
              </a:p>
            </p:txBody>
          </p:sp>
          <p:sp>
            <p:nvSpPr>
              <p:cNvPr id="91" name="Google Shape;91;p13"/>
              <p:cNvSpPr/>
              <p:nvPr/>
            </p:nvSpPr>
            <p:spPr>
              <a:xfrm>
                <a:off x="5599575" y="6031275"/>
                <a:ext cx="154500" cy="154500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2" name="Google Shape;92;p13"/>
              <p:cNvSpPr txBox="1"/>
              <p:nvPr/>
            </p:nvSpPr>
            <p:spPr>
              <a:xfrm>
                <a:off x="5754075" y="5832225"/>
                <a:ext cx="1662000" cy="615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700">
                    <a:latin typeface="Comfortaa"/>
                    <a:ea typeface="Comfortaa"/>
                    <a:cs typeface="Comfortaa"/>
                    <a:sym typeface="Comfortaa"/>
                  </a:rPr>
                  <a:t>This work may be as good as your best work - but your teacher thinks there is still room to grow.</a:t>
                </a:r>
                <a:endParaRPr sz="700">
                  <a:latin typeface="Comfortaa"/>
                  <a:ea typeface="Comfortaa"/>
                  <a:cs typeface="Comfortaa"/>
                  <a:sym typeface="Comfortaa"/>
                </a:endParaRPr>
              </a:p>
            </p:txBody>
          </p:sp>
        </p:grpSp>
        <p:sp>
          <p:nvSpPr>
            <p:cNvPr id="93" name="Google Shape;93;p13"/>
            <p:cNvSpPr txBox="1"/>
            <p:nvPr/>
          </p:nvSpPr>
          <p:spPr>
            <a:xfrm>
              <a:off x="1237375" y="5577513"/>
              <a:ext cx="4292100" cy="1262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800">
                  <a:latin typeface="Comfortaa"/>
                  <a:ea typeface="Comfortaa"/>
                  <a:cs typeface="Comfortaa"/>
                  <a:sym typeface="Comfortaa"/>
                </a:rPr>
                <a:t>1. Live Marking</a:t>
              </a:r>
              <a:endParaRPr b="1" sz="800">
                <a:latin typeface="Comfortaa"/>
                <a:ea typeface="Comfortaa"/>
                <a:cs typeface="Comfortaa"/>
                <a:sym typeface="Comfortaa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700">
                  <a:latin typeface="Comfortaa"/>
                  <a:ea typeface="Comfortaa"/>
                  <a:cs typeface="Comfortaa"/>
                  <a:sym typeface="Comfortaa"/>
                </a:rPr>
                <a:t>Teachers highlight achievements and areas for further growth.</a:t>
              </a:r>
              <a:endParaRPr sz="700">
                <a:latin typeface="Comfortaa"/>
                <a:ea typeface="Comfortaa"/>
                <a:cs typeface="Comfortaa"/>
                <a:sym typeface="Comfortaa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latin typeface="Comfortaa"/>
                <a:ea typeface="Comfortaa"/>
                <a:cs typeface="Comfortaa"/>
                <a:sym typeface="Comfortaa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800">
                  <a:latin typeface="Comfortaa"/>
                  <a:ea typeface="Comfortaa"/>
                  <a:cs typeface="Comfortaa"/>
                  <a:sym typeface="Comfortaa"/>
                </a:rPr>
                <a:t>2. Learner Response</a:t>
              </a:r>
              <a:endParaRPr b="1" sz="800">
                <a:latin typeface="Comfortaa"/>
                <a:ea typeface="Comfortaa"/>
                <a:cs typeface="Comfortaa"/>
                <a:sym typeface="Comfortaa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700">
                  <a:latin typeface="Comfortaa"/>
                  <a:ea typeface="Comfortaa"/>
                  <a:cs typeface="Comfortaa"/>
                  <a:sym typeface="Comfortaa"/>
                </a:rPr>
                <a:t>Where you get an amber record the steps you must take from verbal feedback to make your work better than your best work so far.</a:t>
              </a:r>
              <a:endParaRPr sz="700">
                <a:latin typeface="Comfortaa"/>
                <a:ea typeface="Comfortaa"/>
                <a:cs typeface="Comfortaa"/>
                <a:sym typeface="Comfortaa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500">
                <a:latin typeface="Comfortaa"/>
                <a:ea typeface="Comfortaa"/>
                <a:cs typeface="Comfortaa"/>
                <a:sym typeface="Comfortaa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800">
                  <a:latin typeface="Comfortaa"/>
                  <a:ea typeface="Comfortaa"/>
                  <a:cs typeface="Comfortaa"/>
                  <a:sym typeface="Comfortaa"/>
                </a:rPr>
                <a:t>3. Review Improvements</a:t>
              </a:r>
              <a:r>
                <a:rPr b="1" lang="en-GB" sz="900">
                  <a:latin typeface="Comfortaa"/>
                  <a:ea typeface="Comfortaa"/>
                  <a:cs typeface="Comfortaa"/>
                  <a:sym typeface="Comfortaa"/>
                </a:rPr>
                <a:t> </a:t>
              </a:r>
              <a:endParaRPr b="1" sz="900">
                <a:latin typeface="Comfortaa"/>
                <a:ea typeface="Comfortaa"/>
                <a:cs typeface="Comfortaa"/>
                <a:sym typeface="Comfortaa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700">
                  <a:latin typeface="Comfortaa"/>
                  <a:ea typeface="Comfortaa"/>
                  <a:cs typeface="Comfortaa"/>
                  <a:sym typeface="Comfortaa"/>
                </a:rPr>
                <a:t>Teachers highlight in green where you have responded to your action steps making your work better than your previous best.</a:t>
              </a:r>
              <a:endParaRPr sz="700">
                <a:latin typeface="Comfortaa"/>
                <a:ea typeface="Comfortaa"/>
                <a:cs typeface="Comfortaa"/>
                <a:sym typeface="Comfortaa"/>
              </a:endParaRPr>
            </a:p>
          </p:txBody>
        </p:sp>
      </p:grpSp>
      <p:pic>
        <p:nvPicPr>
          <p:cNvPr id="94" name="Google Shape;9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7848" y="1175838"/>
            <a:ext cx="1023300" cy="1007100"/>
          </a:xfrm>
          <a:prstGeom prst="ellipse">
            <a:avLst/>
          </a:prstGeom>
          <a:noFill/>
          <a:ln>
            <a:noFill/>
          </a:ln>
        </p:spPr>
      </p:pic>
      <p:graphicFrame>
        <p:nvGraphicFramePr>
          <p:cNvPr id="95" name="Google Shape;95;p13"/>
          <p:cNvGraphicFramePr/>
          <p:nvPr/>
        </p:nvGraphicFramePr>
        <p:xfrm>
          <a:off x="494475" y="66321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{2BCC68B4-A333-4F27-8BFB-24973D32A9C0}</a:tableStyleId>
              </a:tblPr>
              <a:tblGrid>
                <a:gridCol w="3285525"/>
                <a:gridCol w="3285525"/>
              </a:tblGrid>
              <a:tr h="69550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           NAME ___________________________________ </a:t>
                      </a:r>
                      <a:endParaRPr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           FORM </a:t>
                      </a:r>
                      <a:r>
                        <a:rPr lang="en-GB" sz="1800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_____</a:t>
                      </a:r>
                      <a:r>
                        <a:rPr lang="en-GB"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                                      </a:t>
                      </a:r>
                      <a:r>
                        <a:rPr lang="en-GB">
                          <a:solidFill>
                            <a:schemeClr val="dk1"/>
                          </a:solidFill>
                          <a:latin typeface="Comfortaa"/>
                          <a:ea typeface="Comfortaa"/>
                          <a:cs typeface="Comfortaa"/>
                          <a:sym typeface="Comfortaa"/>
                        </a:rPr>
                        <a:t> KS4 Target Band</a:t>
                      </a:r>
                      <a:endParaRPr>
                        <a:latin typeface="Comfortaa"/>
                        <a:ea typeface="Comfortaa"/>
                        <a:cs typeface="Comfortaa"/>
                        <a:sym typeface="Comfortaa"/>
                      </a:endParaRPr>
                    </a:p>
                  </a:txBody>
                  <a:tcPr marT="129300" marB="129300" marR="64650" marL="64650" anchor="b">
                    <a:lnL cap="flat" cmpd="sng" w="9525">
                      <a:solidFill>
                        <a:srgbClr val="434343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34343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34343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34343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</a:tbl>
          </a:graphicData>
        </a:graphic>
      </p:graphicFrame>
      <p:sp>
        <p:nvSpPr>
          <p:cNvPr id="96" name="Google Shape;96;p13"/>
          <p:cNvSpPr txBox="1"/>
          <p:nvPr/>
        </p:nvSpPr>
        <p:spPr>
          <a:xfrm>
            <a:off x="-5882500" y="1448550"/>
            <a:ext cx="3000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</p:txBody>
      </p:sp>
      <p:sp>
        <p:nvSpPr>
          <p:cNvPr id="97" name="Google Shape;97;p13"/>
          <p:cNvSpPr txBox="1"/>
          <p:nvPr/>
        </p:nvSpPr>
        <p:spPr>
          <a:xfrm>
            <a:off x="-5786725" y="3813625"/>
            <a:ext cx="30000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1F1F1F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y</a:t>
            </a:r>
            <a:endParaRPr sz="1800"/>
          </a:p>
        </p:txBody>
      </p:sp>
      <p:sp>
        <p:nvSpPr>
          <p:cNvPr id="98" name="Google Shape;98;p13"/>
          <p:cNvSpPr txBox="1"/>
          <p:nvPr/>
        </p:nvSpPr>
        <p:spPr>
          <a:xfrm>
            <a:off x="-5690900" y="4502900"/>
            <a:ext cx="30000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99" name="Google Shape;99;p13"/>
          <p:cNvSpPr/>
          <p:nvPr/>
        </p:nvSpPr>
        <p:spPr>
          <a:xfrm>
            <a:off x="3481750" y="4980450"/>
            <a:ext cx="218100" cy="236400"/>
          </a:xfrm>
          <a:prstGeom prst="star6">
            <a:avLst>
              <a:gd fmla="val 28868" name="adj"/>
              <a:gd fmla="val 115470" name="hf"/>
            </a:avLst>
          </a:prstGeom>
          <a:solidFill>
            <a:schemeClr val="accen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13"/>
          <p:cNvSpPr/>
          <p:nvPr/>
        </p:nvSpPr>
        <p:spPr>
          <a:xfrm>
            <a:off x="3481750" y="5314475"/>
            <a:ext cx="218100" cy="236400"/>
          </a:xfrm>
          <a:prstGeom prst="star6">
            <a:avLst>
              <a:gd fmla="val 28868" name="adj"/>
              <a:gd fmla="val 115470" name="hf"/>
            </a:avLst>
          </a:prstGeom>
          <a:solidFill>
            <a:schemeClr val="accent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13"/>
          <p:cNvSpPr/>
          <p:nvPr/>
        </p:nvSpPr>
        <p:spPr>
          <a:xfrm>
            <a:off x="3481750" y="5648500"/>
            <a:ext cx="218100" cy="236400"/>
          </a:xfrm>
          <a:prstGeom prst="star6">
            <a:avLst>
              <a:gd fmla="val 35522" name="adj"/>
              <a:gd fmla="val 115470" name="hf"/>
            </a:avLst>
          </a:prstGeom>
          <a:solidFill>
            <a:srgbClr val="F1C23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2" name="Google Shape;102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21250" y="49916"/>
            <a:ext cx="660975" cy="663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