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10044000" cx="7560000"/>
  <p:notesSz cx="6858000" cy="9144000"/>
  <p:embeddedFontLst>
    <p:embeddedFont>
      <p:font typeface="Roboto"/>
      <p:regular r:id="rId8"/>
      <p:bold r:id="rId9"/>
      <p:italic r:id="rId10"/>
      <p:boldItalic r:id="rId11"/>
    </p:embeddedFont>
    <p:embeddedFont>
      <p:font typeface="Oswald"/>
      <p:regular r:id="rId12"/>
      <p:bold r:id="rId13"/>
    </p:embeddedFont>
    <p:embeddedFont>
      <p:font typeface="Comfortaa"/>
      <p:regular r:id="rId14"/>
      <p:bold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3">
          <p15:clr>
            <a:srgbClr val="747775"/>
          </p15:clr>
        </p15:guide>
        <p15:guide id="2" pos="2381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431ED39-F499-4805-AB08-43B3FEA5EFF9}">
  <a:tblStyle styleId="{4431ED39-F499-4805-AB08-43B3FEA5EFF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3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Italic.fntdata"/><Relationship Id="rId10" Type="http://schemas.openxmlformats.org/officeDocument/2006/relationships/font" Target="fonts/Roboto-italic.fntdata"/><Relationship Id="rId13" Type="http://schemas.openxmlformats.org/officeDocument/2006/relationships/font" Target="fonts/Oswald-bold.fntdata"/><Relationship Id="rId12" Type="http://schemas.openxmlformats.org/officeDocument/2006/relationships/font" Target="fonts/Oswald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Roboto-bold.fntdata"/><Relationship Id="rId15" Type="http://schemas.openxmlformats.org/officeDocument/2006/relationships/font" Target="fonts/Comfortaa-bold.fntdata"/><Relationship Id="rId14" Type="http://schemas.openxmlformats.org/officeDocument/2006/relationships/font" Target="fonts/Comfortaa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38838" y="685800"/>
            <a:ext cx="2580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6e59bb66bd_1_0:notes"/>
          <p:cNvSpPr txBox="1"/>
          <p:nvPr>
            <p:ph idx="1" type="body"/>
          </p:nvPr>
        </p:nvSpPr>
        <p:spPr>
          <a:xfrm>
            <a:off x="622119" y="3714558"/>
            <a:ext cx="4977000" cy="3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6e59bb66bd_1_0:notes"/>
          <p:cNvSpPr/>
          <p:nvPr>
            <p:ph idx="2" type="sldImg"/>
          </p:nvPr>
        </p:nvSpPr>
        <p:spPr>
          <a:xfrm>
            <a:off x="1940182" y="586509"/>
            <a:ext cx="2341500" cy="2932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57712" y="1453973"/>
            <a:ext cx="7044600" cy="40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57705" y="5534354"/>
            <a:ext cx="7044600" cy="154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57705" y="2159992"/>
            <a:ext cx="7044600" cy="3834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57705" y="6155526"/>
            <a:ext cx="7044600" cy="254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57705" y="4200085"/>
            <a:ext cx="7044600" cy="164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57705" y="869025"/>
            <a:ext cx="7044600" cy="111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57705" y="2250502"/>
            <a:ext cx="7044600" cy="66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57705" y="869025"/>
            <a:ext cx="7044600" cy="111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57705" y="2250502"/>
            <a:ext cx="3306900" cy="66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995291" y="2250502"/>
            <a:ext cx="3306900" cy="66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57705" y="869025"/>
            <a:ext cx="7044600" cy="111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57705" y="1084951"/>
            <a:ext cx="2321700" cy="147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57705" y="2713550"/>
            <a:ext cx="2321700" cy="620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05325" y="879033"/>
            <a:ext cx="5264700" cy="798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44"/>
            <a:ext cx="3780000" cy="1004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9508" y="2408090"/>
            <a:ext cx="3344400" cy="289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9508" y="5473721"/>
            <a:ext cx="3344400" cy="24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083839" y="1413942"/>
            <a:ext cx="3172200" cy="721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57705" y="8261280"/>
            <a:ext cx="4959600" cy="118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869025"/>
            <a:ext cx="7044600" cy="11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250502"/>
            <a:ext cx="7044600" cy="66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106124"/>
            <a:ext cx="453600" cy="76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-146412" y="183381"/>
            <a:ext cx="7852800" cy="439500"/>
          </a:xfrm>
          <a:prstGeom prst="rect">
            <a:avLst/>
          </a:prstGeom>
          <a:noFill/>
          <a:ln>
            <a:noFill/>
          </a:ln>
        </p:spPr>
        <p:txBody>
          <a:bodyPr anchorCtr="0" anchor="b" bIns="74900" lIns="74900" spcFirstLastPara="1" rIns="74900" wrap="square" tIns="749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Comfortaa"/>
                <a:ea typeface="Comfortaa"/>
                <a:cs typeface="Comfortaa"/>
                <a:sym typeface="Comfortaa"/>
              </a:rPr>
              <a:t>Year 9 Term 1 </a:t>
            </a:r>
            <a:endParaRPr b="1" sz="1800">
              <a:latin typeface="Comfortaa"/>
              <a:ea typeface="Comfortaa"/>
              <a:cs typeface="Comfortaa"/>
              <a:sym typeface="Comfortaa"/>
            </a:endParaRPr>
          </a:p>
        </p:txBody>
      </p:sp>
      <p:graphicFrame>
        <p:nvGraphicFramePr>
          <p:cNvPr id="55" name="Google Shape;55;p13"/>
          <p:cNvGraphicFramePr/>
          <p:nvPr/>
        </p:nvGraphicFramePr>
        <p:xfrm>
          <a:off x="140984" y="206490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{4431ED39-F499-4805-AB08-43B3FEA5EFF9}</a:tableStyleId>
              </a:tblPr>
              <a:tblGrid>
                <a:gridCol w="970525"/>
                <a:gridCol w="2910800"/>
                <a:gridCol w="3396725"/>
              </a:tblGrid>
              <a:tr h="8635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7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7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7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         Learning Intentions  </a:t>
                      </a:r>
                      <a:endParaRPr b="1" sz="17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3975" marB="43975" marR="39600" marL="396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7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7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7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Success Criteria </a:t>
                      </a:r>
                      <a:endParaRPr b="1" sz="17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3975" marB="43975" marR="39600" marL="396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615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0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Lesson </a:t>
                      </a:r>
                      <a:endParaRPr b="1" sz="10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0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</a:t>
                      </a:r>
                      <a:endParaRPr b="1" sz="20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0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1</a:t>
                      </a:r>
                      <a:endParaRPr b="1" sz="20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318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8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To gain an understanding of who the Peaky Blinders were.</a:t>
                      </a:r>
                      <a:endParaRPr sz="8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indent="0" lvl="0" marL="431800" rtl="0" algn="l">
                        <a:lnSpc>
                          <a:spcPct val="115000"/>
                        </a:lnSpc>
                        <a:spcBef>
                          <a:spcPts val="1100"/>
                        </a:spcBef>
                        <a:spcAft>
                          <a:spcPts val="1100"/>
                        </a:spcAft>
                        <a:buNone/>
                      </a:pPr>
                      <a:r>
                        <a:rPr lang="en-GB" sz="8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To describe what a Motif is.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8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Recall three pieces of information about the Peaky Blinders.</a:t>
                      </a:r>
                      <a:endParaRPr sz="8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8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Exit ticket with your definition of Motif.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</a:txBody>
                  <a:tcPr marT="43975" marB="43975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669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0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2</a:t>
                      </a:r>
                      <a:endParaRPr b="1" sz="20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800">
                          <a:solidFill>
                            <a:schemeClr val="dk1"/>
                          </a:solidFill>
                        </a:rPr>
                        <a:t>To develop a motif using choreographic devices. 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800">
                          <a:solidFill>
                            <a:schemeClr val="dk1"/>
                          </a:solidFill>
                        </a:rPr>
                        <a:t>I can clearly develop a motif by changing actions, dynamics, or space.</a:t>
                      </a:r>
                      <a:br>
                        <a:rPr lang="en-GB" sz="800">
                          <a:solidFill>
                            <a:schemeClr val="dk1"/>
                          </a:solidFill>
                        </a:rPr>
                      </a:br>
                      <a:r>
                        <a:rPr lang="en-GB" sz="800">
                          <a:solidFill>
                            <a:schemeClr val="dk1"/>
                          </a:solidFill>
                        </a:rPr>
                        <a:t>(e.g. repeating the same movement at a different level or with contrasting energy)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800">
                          <a:solidFill>
                            <a:schemeClr val="dk1"/>
                          </a:solidFill>
                        </a:rPr>
                        <a:t>I can use at least two choreographic devices to transform my original motif.</a:t>
                      </a:r>
                      <a:br>
                        <a:rPr lang="en-GB" sz="800">
                          <a:solidFill>
                            <a:schemeClr val="dk1"/>
                          </a:solidFill>
                        </a:rPr>
                      </a:br>
                      <a:r>
                        <a:rPr lang="en-GB" sz="800">
                          <a:solidFill>
                            <a:schemeClr val="dk1"/>
                          </a:solidFill>
                        </a:rPr>
                        <a:t> (e.g. canon, retrograde, fragmentation, or change of timing)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800">
                          <a:solidFill>
                            <a:schemeClr val="dk1"/>
                          </a:solidFill>
                        </a:rPr>
                        <a:t>I can explain how my motif development helps to communicate the theme or character.</a:t>
                      </a:r>
                      <a:br>
                        <a:rPr lang="en-GB" sz="800">
                          <a:solidFill>
                            <a:schemeClr val="dk1"/>
                          </a:solidFill>
                        </a:rPr>
                      </a:br>
                      <a:r>
                        <a:rPr lang="en-GB" sz="800">
                          <a:solidFill>
                            <a:schemeClr val="dk1"/>
                          </a:solidFill>
                        </a:rPr>
                        <a:t>(e.g. showing growing conflict, transformation, or emotional change through movement)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54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0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3</a:t>
                      </a:r>
                      <a:endParaRPr b="1" sz="20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318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100"/>
                        </a:spcAft>
                        <a:buNone/>
                      </a:pPr>
                      <a:r>
                        <a:rPr lang="en-GB" sz="8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To create a section of choreography demonstrating the theme of ‘War’.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8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Work in groups to create four counts of eight using movement to portray the themes linked to war.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</a:txBody>
                  <a:tcPr marT="43975" marB="43975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09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0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4</a:t>
                      </a:r>
                      <a:endParaRPr b="1" sz="20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318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100"/>
                        </a:spcAft>
                        <a:buNone/>
                      </a:pPr>
                      <a:r>
                        <a:rPr lang="en-GB" sz="8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To refine and develop the ‘War’ choreography created last lesson.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8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Independently perform your ‘war’ section without talking or any pauses.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</a:txBody>
                  <a:tcPr marT="43975" marB="43975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35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0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5</a:t>
                      </a:r>
                      <a:endParaRPr b="1" sz="20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318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100"/>
                        </a:spcAft>
                        <a:buNone/>
                      </a:pPr>
                      <a:r>
                        <a:rPr lang="en-GB" sz="8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To use Relationship Content to demonstrate how characters know each other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8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Create a section of choreography using at least two forms of relationship content.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</a:txBody>
                  <a:tcPr marT="43975" marB="43975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81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0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6</a:t>
                      </a:r>
                      <a:endParaRPr b="1" sz="20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4318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8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To recall performance skills during performance rehearsal.</a:t>
                      </a:r>
                      <a:endParaRPr sz="8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indent="0" lvl="0" marL="431800" rtl="0" algn="l">
                        <a:lnSpc>
                          <a:spcPct val="115000"/>
                        </a:lnSpc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8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Respond to a performance environment by implementing props into your choreography.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11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</a:txBody>
                  <a:tcPr marT="43975" marB="43975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8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Select and rehearse three performance skills into your assessment performance. </a:t>
                      </a:r>
                      <a:endParaRPr sz="8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indent="0" lvl="0" marL="431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8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Successfully perform either wearing or using a prop during your performance.</a:t>
                      </a:r>
                      <a:endParaRPr sz="800">
                        <a:solidFill>
                          <a:schemeClr val="dk1"/>
                        </a:solidFill>
                      </a:endParaRPr>
                    </a:p>
                  </a:txBody>
                  <a:tcPr marT="43975" marB="43975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6" name="Google Shape;56;p13"/>
          <p:cNvSpPr txBox="1"/>
          <p:nvPr/>
        </p:nvSpPr>
        <p:spPr>
          <a:xfrm>
            <a:off x="1111250" y="545764"/>
            <a:ext cx="6191100" cy="22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800">
                <a:latin typeface="Comfortaa"/>
                <a:ea typeface="Comfortaa"/>
                <a:cs typeface="Comfortaa"/>
                <a:sym typeface="Comfortaa"/>
              </a:rPr>
              <a:t>I</a:t>
            </a:r>
            <a:r>
              <a:rPr b="1" lang="en-GB" sz="700">
                <a:latin typeface="Comfortaa"/>
                <a:ea typeface="Comfortaa"/>
                <a:cs typeface="Comfortaa"/>
                <a:sym typeface="Comfortaa"/>
              </a:rPr>
              <a:t>n Year 9  pupils will explore a range of dance skills, techniques and conventions which are developed and extended from year 8. </a:t>
            </a:r>
            <a:endParaRPr b="1" sz="7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7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700">
                <a:latin typeface="Comfortaa"/>
                <a:ea typeface="Comfortaa"/>
                <a:cs typeface="Comfortaa"/>
                <a:sym typeface="Comfortaa"/>
              </a:rPr>
              <a:t>This unit develops their application of skills and conventions under the theme of Who are we? </a:t>
            </a:r>
            <a:endParaRPr b="1" sz="7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7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700">
                <a:latin typeface="Comfortaa"/>
                <a:ea typeface="Comfortaa"/>
                <a:cs typeface="Comfortaa"/>
                <a:sym typeface="Comfortaa"/>
              </a:rPr>
              <a:t>This unit of learning  enables children to work in small groups to explore themes and feelings relating to Ramberts Peaky Blinders. </a:t>
            </a:r>
            <a:endParaRPr b="1" sz="7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7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700">
                <a:latin typeface="Comfortaa"/>
                <a:ea typeface="Comfortaa"/>
                <a:cs typeface="Comfortaa"/>
                <a:sym typeface="Comfortaa"/>
              </a:rPr>
              <a:t>Pupils will develop respond,  perform and evaluate the  dance , by  actively developing the skills and conventions that are central to dance whilst exploring the theme within Peaky Blinders. </a:t>
            </a:r>
            <a:endParaRPr b="1" sz="7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7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700">
                <a:latin typeface="Comfortaa"/>
                <a:ea typeface="Comfortaa"/>
                <a:cs typeface="Comfortaa"/>
                <a:sym typeface="Comfortaa"/>
              </a:rPr>
              <a:t>This unit helps pupils to recognise the layers of meaning to develop their knowledge of dance conventions , the disciplines of dance and their sense of audience and empathy  through a variety of stimuli. </a:t>
            </a:r>
            <a:endParaRPr b="1" sz="7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7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700">
                <a:latin typeface="Comfortaa"/>
                <a:ea typeface="Comfortaa"/>
                <a:cs typeface="Comfortaa"/>
                <a:sym typeface="Comfortaa"/>
              </a:rPr>
              <a:t>They do this by participating in responding and presenting dance, and by stepping back to appreciate and appraise their own contributions and those of others.</a:t>
            </a:r>
            <a:endParaRPr b="1" sz="7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7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700">
                <a:latin typeface="Comfortaa"/>
                <a:ea typeface="Comfortaa"/>
                <a:cs typeface="Comfortaa"/>
                <a:sym typeface="Comfortaa"/>
              </a:rPr>
              <a:t>This unit prepares pupils  to be able to develop as creative, effective and reflective individuals able to work collaboratively to create and perform dance.</a:t>
            </a:r>
            <a:endParaRPr b="1" sz="7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700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923" y="50740"/>
            <a:ext cx="961200" cy="946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-5882500" y="1360759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59" name="Google Shape;59;p13"/>
          <p:cNvSpPr txBox="1"/>
          <p:nvPr/>
        </p:nvSpPr>
        <p:spPr>
          <a:xfrm>
            <a:off x="-5786725" y="3582496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1F1F1F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y</a:t>
            </a:r>
            <a:endParaRPr sz="1800"/>
          </a:p>
        </p:txBody>
      </p:sp>
      <p:sp>
        <p:nvSpPr>
          <p:cNvPr id="60" name="Google Shape;60;p13"/>
          <p:cNvSpPr txBox="1"/>
          <p:nvPr/>
        </p:nvSpPr>
        <p:spPr>
          <a:xfrm>
            <a:off x="-5690900" y="4229997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