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9906000" cx="6858000"/>
  <p:notesSz cx="6797675" cy="9926625"/>
  <p:embeddedFontLst>
    <p:embeddedFont>
      <p:font typeface="Century Gothic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h3upC4nlDaHW+/8nnL7tlh4uWW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54A4409-8139-422B-8EAE-8AB8174F905B}">
  <a:tblStyle styleId="{154A4409-8139-422B-8EAE-8AB8174F905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fill>
          <a:solidFill>
            <a:srgbClr val="D0DEEF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D0DEEF"/>
          </a:solidFill>
        </a:fill>
      </a:tcStyle>
    </a:band1V>
    <a:band2V>
      <a:tcTxStyle b="off" i="off"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CenturyGothic-bold.fntdata"/><Relationship Id="rId10" Type="http://schemas.openxmlformats.org/officeDocument/2006/relationships/font" Target="fonts/CenturyGothic-regular.fntdata"/><Relationship Id="rId13" Type="http://schemas.openxmlformats.org/officeDocument/2006/relationships/font" Target="fonts/CenturyGothic-boldItalic.fntdata"/><Relationship Id="rId12" Type="http://schemas.openxmlformats.org/officeDocument/2006/relationships/font" Target="fonts/CenturyGothic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33150" y="744475"/>
            <a:ext cx="4532000" cy="37224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2111375" y="744538"/>
            <a:ext cx="25764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3" name="Google Shape;103;p2:notes"/>
          <p:cNvSpPr/>
          <p:nvPr>
            <p:ph idx="2" type="sldImg"/>
          </p:nvPr>
        </p:nvSpPr>
        <p:spPr>
          <a:xfrm>
            <a:off x="2111375" y="744538"/>
            <a:ext cx="25764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3" name="Google Shape;123;p3:notes"/>
          <p:cNvSpPr/>
          <p:nvPr>
            <p:ph idx="2" type="sldImg"/>
          </p:nvPr>
        </p:nvSpPr>
        <p:spPr>
          <a:xfrm>
            <a:off x="2111375" y="744538"/>
            <a:ext cx="25764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:notes"/>
          <p:cNvSpPr txBox="1"/>
          <p:nvPr>
            <p:ph idx="1" type="body"/>
          </p:nvPr>
        </p:nvSpPr>
        <p:spPr>
          <a:xfrm>
            <a:off x="679750" y="4715125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3" name="Google Shape;143;p4:notes"/>
          <p:cNvSpPr/>
          <p:nvPr>
            <p:ph idx="2" type="sldImg"/>
          </p:nvPr>
        </p:nvSpPr>
        <p:spPr>
          <a:xfrm>
            <a:off x="2111375" y="744538"/>
            <a:ext cx="25764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6"/>
          <p:cNvSpPr txBox="1"/>
          <p:nvPr>
            <p:ph idx="1" type="subTitle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Google Shape;14;p6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6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6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 rot="5400000">
            <a:off x="286367" y="2822135"/>
            <a:ext cx="6285266" cy="591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" type="body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7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7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7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8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8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1" type="body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2" type="body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9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/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"/>
          <p:cNvSpPr txBox="1"/>
          <p:nvPr>
            <p:ph idx="1" type="body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3" type="body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1" name="Google Shape;41;p10"/>
          <p:cNvSpPr txBox="1"/>
          <p:nvPr>
            <p:ph idx="4" type="body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0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Google Shape;57;p13"/>
          <p:cNvSpPr txBox="1"/>
          <p:nvPr>
            <p:ph idx="2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/>
          <p:nvPr>
            <p:ph idx="2" type="pic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5" name="Google Shape;65;p14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5"/>
          <p:cNvSpPr txBox="1"/>
          <p:nvPr>
            <p:ph idx="1" type="body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10" Type="http://schemas.openxmlformats.org/officeDocument/2006/relationships/image" Target="../media/image5.png"/><Relationship Id="rId9" Type="http://schemas.openxmlformats.org/officeDocument/2006/relationships/image" Target="../media/image9.png"/><Relationship Id="rId5" Type="http://schemas.openxmlformats.org/officeDocument/2006/relationships/image" Target="../media/image7.png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8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12.png"/><Relationship Id="rId5" Type="http://schemas.openxmlformats.org/officeDocument/2006/relationships/image" Target="../media/image7.png"/><Relationship Id="rId6" Type="http://schemas.openxmlformats.org/officeDocument/2006/relationships/image" Target="../media/image16.png"/><Relationship Id="rId7" Type="http://schemas.openxmlformats.org/officeDocument/2006/relationships/image" Target="../media/image11.png"/><Relationship Id="rId8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20.png"/><Relationship Id="rId5" Type="http://schemas.openxmlformats.org/officeDocument/2006/relationships/image" Target="../media/image7.png"/><Relationship Id="rId6" Type="http://schemas.openxmlformats.org/officeDocument/2006/relationships/image" Target="../media/image19.png"/><Relationship Id="rId7" Type="http://schemas.openxmlformats.org/officeDocument/2006/relationships/image" Target="../media/image23.png"/><Relationship Id="rId8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png"/><Relationship Id="rId4" Type="http://schemas.openxmlformats.org/officeDocument/2006/relationships/image" Target="../media/image21.png"/><Relationship Id="rId10" Type="http://schemas.openxmlformats.org/officeDocument/2006/relationships/image" Target="../media/image22.png"/><Relationship Id="rId9" Type="http://schemas.openxmlformats.org/officeDocument/2006/relationships/image" Target="../media/image18.png"/><Relationship Id="rId5" Type="http://schemas.openxmlformats.org/officeDocument/2006/relationships/image" Target="../media/image6.png"/><Relationship Id="rId6" Type="http://schemas.openxmlformats.org/officeDocument/2006/relationships/image" Target="../media/image3.png"/><Relationship Id="rId7" Type="http://schemas.openxmlformats.org/officeDocument/2006/relationships/image" Target="../media/image7.png"/><Relationship Id="rId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99725" y="209400"/>
            <a:ext cx="6679500" cy="9487200"/>
          </a:xfrm>
          <a:prstGeom prst="rect">
            <a:avLst/>
          </a:prstGeom>
          <a:noFill/>
          <a:ln cap="flat" cmpd="sng" w="38100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"/>
              <a:buFont typeface="Arial"/>
              <a:buNone/>
            </a:pPr>
            <a:r>
              <a:t/>
            </a:r>
            <a:endParaRPr b="0" i="0" sz="1801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105258" y="9551078"/>
            <a:ext cx="6679500" cy="167700"/>
          </a:xfrm>
          <a:prstGeom prst="rect">
            <a:avLst/>
          </a:prstGeom>
          <a:solidFill>
            <a:srgbClr val="073763"/>
          </a:solidFill>
          <a:ln cap="flat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1"/>
              <a:buFont typeface="Arial"/>
              <a:buNone/>
            </a:pPr>
            <a:r>
              <a:rPr b="1" i="0" lang="en-GB" sz="1001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Work Together; Succeed Together</a:t>
            </a:r>
            <a:endParaRPr b="0" i="0" sz="1001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94325" y="90700"/>
            <a:ext cx="6690300" cy="292500"/>
          </a:xfrm>
          <a:prstGeom prst="rect">
            <a:avLst/>
          </a:prstGeom>
          <a:solidFill>
            <a:srgbClr val="073763"/>
          </a:solidFill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of Work:</a:t>
            </a:r>
            <a:r>
              <a:rPr b="1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Properties of Number</a:t>
            </a:r>
            <a:r>
              <a:rPr b="0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                                               </a:t>
            </a:r>
            <a:r>
              <a:rPr b="0" i="0" lang="en-GB" sz="1400" u="sng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Weeks:</a:t>
            </a:r>
            <a:r>
              <a:rPr b="0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1 - 2</a:t>
            </a:r>
            <a:endParaRPr b="1" i="0" sz="1400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87" name="Google Shape;87;p1"/>
          <p:cNvGraphicFramePr/>
          <p:nvPr/>
        </p:nvGraphicFramePr>
        <p:xfrm>
          <a:off x="198206" y="514521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1171600"/>
                <a:gridCol w="2003200"/>
              </a:tblGrid>
              <a:tr h="26300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Homework</a:t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</a:tr>
              <a:tr h="324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i="0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Week </a:t>
                      </a:r>
                      <a:r>
                        <a:rPr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i="0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Week </a:t>
                      </a:r>
                      <a:r>
                        <a:rPr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8" name="Google Shape;88;p1"/>
          <p:cNvGraphicFramePr/>
          <p:nvPr/>
        </p:nvGraphicFramePr>
        <p:xfrm>
          <a:off x="3468547" y="736851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3236575"/>
              </a:tblGrid>
              <a:tr h="243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Career Links to Unit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986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Statisticians - </a:t>
                      </a: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Use numbers to analyse and interpret data. Understanding factors and multiples helps them organise data and find patterns.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Cryptographers </a:t>
                      </a: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Use prime numbers to create secure codes for protecting information online. They rely on the difficulty of breaking down large prime numbers to keep data safe.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43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i="0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Cross </a:t>
                      </a:r>
                      <a:r>
                        <a:rPr b="1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Curricular</a:t>
                      </a:r>
                      <a:r>
                        <a:rPr b="1" i="0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Links </a:t>
                      </a:r>
                      <a:endParaRPr sz="16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471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Music</a:t>
                      </a:r>
                      <a:endParaRPr b="1"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Music involves patterns, rhythm, and intervals that relate to factors and multiples. 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9" name="Google Shape;89;p1"/>
          <p:cNvGraphicFramePr/>
          <p:nvPr/>
        </p:nvGraphicFramePr>
        <p:xfrm>
          <a:off x="990038" y="268646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1625975"/>
                <a:gridCol w="1625975"/>
                <a:gridCol w="1625975"/>
              </a:tblGrid>
              <a:tr h="258850">
                <a:tc gridSpan="3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Support Your Learning – Sparx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  <a:tc hMerge="1"/>
              </a:tr>
              <a:tr h="15663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M108 - Prime Factor Decomposition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M698 - Finding the HCF</a:t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M227 - Finding the LCM</a:t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413" y="2686482"/>
            <a:ext cx="338449" cy="27826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457" y="5153100"/>
            <a:ext cx="338450" cy="27317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graphicFrame>
        <p:nvGraphicFramePr>
          <p:cNvPr id="92" name="Google Shape;92;p1"/>
          <p:cNvGraphicFramePr/>
          <p:nvPr/>
        </p:nvGraphicFramePr>
        <p:xfrm>
          <a:off x="193049" y="65396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4973900"/>
                <a:gridCol w="765000"/>
                <a:gridCol w="765000"/>
              </a:tblGrid>
              <a:tr h="326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Pupils will be able to…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WWW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EBI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Identify factors, multiples, and prime numbers</a:t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rgbClr val="1F1F1F"/>
                          </a:solidFill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Write numbers as products of prime factors</a:t>
                      </a:r>
                      <a:endParaRPr sz="1100" u="none" cap="none" strike="noStrike">
                        <a:solidFill>
                          <a:srgbClr val="1F1F1F"/>
                        </a:solidFill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rgbClr val="1F1F1F"/>
                          </a:solidFill>
                          <a:highlight>
                            <a:schemeClr val="lt1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Find the highest common factor (HCF) and lowest common multiple (LCM) using Venn diagrams</a:t>
                      </a:r>
                      <a:endParaRPr sz="1100" u="none" cap="none" strike="noStrike">
                        <a:solidFill>
                          <a:srgbClr val="1F1F1F"/>
                        </a:solidFill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93" name="Google Shape;9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2267" y="653981"/>
            <a:ext cx="309507" cy="25981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pic>
      <p:graphicFrame>
        <p:nvGraphicFramePr>
          <p:cNvPr id="94" name="Google Shape;94;p1"/>
          <p:cNvGraphicFramePr/>
          <p:nvPr/>
        </p:nvGraphicFramePr>
        <p:xfrm>
          <a:off x="3468539" y="480417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997550"/>
                <a:gridCol w="2239025"/>
              </a:tblGrid>
              <a:tr h="2102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Key Words</a:t>
                      </a:r>
                      <a:endParaRPr b="1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Prime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 prime number is a number that can only be divided by 1 and itself. A prime number always has exactly two factors.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Factor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 factor of a number divides it  exactly without leaving a remainder. For example, 3 is a factor of 12 because 12 ÷ 3 = 4 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Multiple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 multiple of a number is the result of multiplying that number by an integer (whole number). For example, 10 is a multiple of 5 as 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 x 2 = 10 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95" name="Google Shape;9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68547" y="4804155"/>
            <a:ext cx="339592" cy="27448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6" name="Google Shape;96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15475" y="3235513"/>
            <a:ext cx="1260001" cy="126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15000" y="3245838"/>
            <a:ext cx="1260001" cy="126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414525" y="3245850"/>
            <a:ext cx="1260001" cy="12600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thematics Cartoon Geometry, Tosting, multiplication, algebra, randy  Glasbergen png | PNGWing" id="99" name="Google Shape;99;p1"/>
          <p:cNvPicPr preferRelativeResize="0"/>
          <p:nvPr/>
        </p:nvPicPr>
        <p:blipFill rotWithShape="1">
          <a:blip r:embed="rId9">
            <a:alphaModFix/>
          </a:blip>
          <a:srcRect b="0" l="7170" r="7057" t="0"/>
          <a:stretch/>
        </p:blipFill>
        <p:spPr>
          <a:xfrm rot="-1708329">
            <a:off x="1273406" y="6409416"/>
            <a:ext cx="1857239" cy="154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37300" y="8111360"/>
            <a:ext cx="1925700" cy="13297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"/>
          <p:cNvSpPr/>
          <p:nvPr/>
        </p:nvSpPr>
        <p:spPr>
          <a:xfrm>
            <a:off x="99625" y="166900"/>
            <a:ext cx="6679500" cy="9487200"/>
          </a:xfrm>
          <a:prstGeom prst="rect">
            <a:avLst/>
          </a:prstGeom>
          <a:noFill/>
          <a:ln cap="flat" cmpd="sng" w="38100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"/>
              <a:buFont typeface="Arial"/>
              <a:buNone/>
            </a:pPr>
            <a:r>
              <a:t/>
            </a:r>
            <a:endParaRPr b="0" i="0" sz="1801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105258" y="9551078"/>
            <a:ext cx="6679500" cy="167700"/>
          </a:xfrm>
          <a:prstGeom prst="rect">
            <a:avLst/>
          </a:prstGeom>
          <a:solidFill>
            <a:srgbClr val="073763"/>
          </a:solidFill>
          <a:ln cap="flat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1"/>
              <a:buFont typeface="Arial"/>
              <a:buNone/>
            </a:pPr>
            <a:r>
              <a:rPr b="1" i="0" lang="en-GB" sz="1001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Work Together; Succeed Together</a:t>
            </a:r>
            <a:endParaRPr b="0" i="0" sz="1001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94325" y="90700"/>
            <a:ext cx="6690300" cy="292500"/>
          </a:xfrm>
          <a:prstGeom prst="rect">
            <a:avLst/>
          </a:prstGeom>
          <a:solidFill>
            <a:srgbClr val="073763"/>
          </a:solidFill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of Work:</a:t>
            </a:r>
            <a:r>
              <a:rPr b="1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Percentages                </a:t>
            </a:r>
            <a:r>
              <a:rPr b="0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                                       </a:t>
            </a:r>
            <a:r>
              <a:rPr b="0" i="0" lang="en-GB" sz="1400" u="sng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Weeks:</a:t>
            </a:r>
            <a:r>
              <a:rPr b="0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3 - 4</a:t>
            </a:r>
            <a:endParaRPr b="1" i="0" sz="1400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08" name="Google Shape;108;p2"/>
          <p:cNvGraphicFramePr/>
          <p:nvPr/>
        </p:nvGraphicFramePr>
        <p:xfrm>
          <a:off x="198206" y="514521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1171600"/>
                <a:gridCol w="2003200"/>
              </a:tblGrid>
              <a:tr h="26300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Homework</a:t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</a:tr>
              <a:tr h="324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i="0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Week </a:t>
                      </a:r>
                      <a:r>
                        <a:rPr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</a:t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i="0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Week </a:t>
                      </a:r>
                      <a:r>
                        <a:rPr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</a:t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9" name="Google Shape;109;p2"/>
          <p:cNvGraphicFramePr/>
          <p:nvPr/>
        </p:nvGraphicFramePr>
        <p:xfrm>
          <a:off x="3468547" y="733439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3236575"/>
              </a:tblGrid>
              <a:tr h="22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Career Links to Unit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722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Financial Advisor 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Percentages are used every day to calculate interest rates on savings and loans, compare investment returns, and work out profits and losses.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Retail &amp; Marketing 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Percentages are essential for setting discounts, working out sale prices, and calculating profit margins.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2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i="0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Cross </a:t>
                      </a:r>
                      <a:r>
                        <a:rPr b="1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Curricular</a:t>
                      </a:r>
                      <a:r>
                        <a:rPr b="1" i="0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Links </a:t>
                      </a:r>
                      <a:endParaRPr sz="16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541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Geography 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Using percentages when interpreting population data, climate statistics, or survey results.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0" name="Google Shape;110;p2"/>
          <p:cNvGraphicFramePr/>
          <p:nvPr/>
        </p:nvGraphicFramePr>
        <p:xfrm>
          <a:off x="990038" y="268646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1625975"/>
                <a:gridCol w="1625975"/>
                <a:gridCol w="1625975"/>
              </a:tblGrid>
              <a:tr h="258850">
                <a:tc gridSpan="3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Support Your Learning – Sparx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  <a:tc hMerge="1"/>
              </a:tr>
              <a:tr h="15663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437 - Percentages of Amounts</a:t>
                      </a:r>
                      <a:endParaRPr sz="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533 - Percentage Change</a:t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U332 - Compound Interest</a:t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11" name="Google Shape;11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413" y="2686482"/>
            <a:ext cx="338449" cy="27826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2" name="Google Shape;11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457" y="5153100"/>
            <a:ext cx="338450" cy="27317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graphicFrame>
        <p:nvGraphicFramePr>
          <p:cNvPr id="113" name="Google Shape;113;p2"/>
          <p:cNvGraphicFramePr/>
          <p:nvPr/>
        </p:nvGraphicFramePr>
        <p:xfrm>
          <a:off x="193049" y="65396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4973900"/>
                <a:gridCol w="765000"/>
                <a:gridCol w="765000"/>
              </a:tblGrid>
              <a:tr h="326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Pupils will be able to…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WWW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EBI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Calculate percentage increase and decrease</a:t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1F1F1F"/>
                          </a:solidFill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Find the original value after a percentage change</a:t>
                      </a:r>
                      <a:endParaRPr sz="1100" u="none" cap="none" strike="noStrike">
                        <a:solidFill>
                          <a:srgbClr val="1F1F1F"/>
                        </a:solidFill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1F1F1F"/>
                          </a:solidFill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Understand and calculate simple and compound interest</a:t>
                      </a:r>
                      <a:endParaRPr sz="1100" u="none" cap="none" strike="noStrike">
                        <a:solidFill>
                          <a:srgbClr val="1F1F1F"/>
                        </a:solidFill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114" name="Google Shape;11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2267" y="653981"/>
            <a:ext cx="309507" cy="25981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pic>
      <p:graphicFrame>
        <p:nvGraphicFramePr>
          <p:cNvPr id="115" name="Google Shape;115;p2"/>
          <p:cNvGraphicFramePr/>
          <p:nvPr/>
        </p:nvGraphicFramePr>
        <p:xfrm>
          <a:off x="3468539" y="480417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1064225"/>
                <a:gridCol w="2172350"/>
              </a:tblGrid>
              <a:tr h="2102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Key Words</a:t>
                      </a:r>
                      <a:endParaRPr b="1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Percentage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 way of showing a number as part of 100. For example, 25% means 25 out of every 100.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Simple Interest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Money earned or paid only on the original amount.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Compound Interest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Money earned or paid on both the original amount and on the interest added from earlier time periods.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116" name="Google Shape;116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68547" y="4804155"/>
            <a:ext cx="339592" cy="27448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7" name="Google Shape;117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6800" y="6200461"/>
            <a:ext cx="2137603" cy="3206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55600" y="3235513"/>
            <a:ext cx="1260001" cy="126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15000" y="3235525"/>
            <a:ext cx="1260001" cy="126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474400" y="3235525"/>
            <a:ext cx="1260001" cy="1260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"/>
          <p:cNvSpPr/>
          <p:nvPr/>
        </p:nvSpPr>
        <p:spPr>
          <a:xfrm>
            <a:off x="99625" y="166900"/>
            <a:ext cx="6679500" cy="9487200"/>
          </a:xfrm>
          <a:prstGeom prst="rect">
            <a:avLst/>
          </a:prstGeom>
          <a:noFill/>
          <a:ln cap="flat" cmpd="sng" w="38100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"/>
              <a:buFont typeface="Arial"/>
              <a:buNone/>
            </a:pPr>
            <a:r>
              <a:t/>
            </a:r>
            <a:endParaRPr b="0" i="0" sz="1801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6" name="Google Shape;126;p3"/>
          <p:cNvSpPr/>
          <p:nvPr/>
        </p:nvSpPr>
        <p:spPr>
          <a:xfrm>
            <a:off x="105258" y="9551078"/>
            <a:ext cx="6679500" cy="167700"/>
          </a:xfrm>
          <a:prstGeom prst="rect">
            <a:avLst/>
          </a:prstGeom>
          <a:solidFill>
            <a:srgbClr val="073763"/>
          </a:solidFill>
          <a:ln cap="flat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1"/>
              <a:buFont typeface="Arial"/>
              <a:buNone/>
            </a:pPr>
            <a:r>
              <a:rPr b="1" i="0" lang="en-GB" sz="1001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Work Together; Succeed Together</a:t>
            </a:r>
            <a:endParaRPr b="0" i="0" sz="1001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7" name="Google Shape;127;p3"/>
          <p:cNvSpPr/>
          <p:nvPr/>
        </p:nvSpPr>
        <p:spPr>
          <a:xfrm>
            <a:off x="94325" y="90700"/>
            <a:ext cx="6690300" cy="292500"/>
          </a:xfrm>
          <a:prstGeom prst="rect">
            <a:avLst/>
          </a:prstGeom>
          <a:solidFill>
            <a:srgbClr val="073763"/>
          </a:solidFill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of Work:</a:t>
            </a:r>
            <a:r>
              <a:rPr b="1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A</a:t>
            </a:r>
            <a:r>
              <a:rPr b="1" lang="en-GB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rea and Volume           </a:t>
            </a:r>
            <a:r>
              <a:rPr b="0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                                   </a:t>
            </a:r>
            <a:r>
              <a:rPr b="0" i="0" lang="en-GB" sz="1400" u="sng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Weeks:</a:t>
            </a:r>
            <a:r>
              <a:rPr b="0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5 - 6</a:t>
            </a:r>
            <a:endParaRPr b="1" i="0" sz="1400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28" name="Google Shape;128;p3"/>
          <p:cNvGraphicFramePr/>
          <p:nvPr/>
        </p:nvGraphicFramePr>
        <p:xfrm>
          <a:off x="198206" y="514521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1171600"/>
                <a:gridCol w="2003200"/>
              </a:tblGrid>
              <a:tr h="26300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Homework</a:t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</a:tr>
              <a:tr h="324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i="0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Week </a:t>
                      </a:r>
                      <a:r>
                        <a:rPr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</a:t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i="0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Week </a:t>
                      </a:r>
                      <a:r>
                        <a:rPr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</a:t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9" name="Google Shape;129;p3"/>
          <p:cNvGraphicFramePr/>
          <p:nvPr/>
        </p:nvGraphicFramePr>
        <p:xfrm>
          <a:off x="3468547" y="726581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3236575"/>
              </a:tblGrid>
              <a:tr h="2407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Career Links to Unit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977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Architecture &amp; Construction – 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Professionals calculate areas and volumes to design buildings, work out floor space, and estimate how much material is needed.</a:t>
                      </a:r>
                      <a:endParaRPr b="1" sz="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Engineering 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– Engineers use area and volume in fields such as mechanical design, product development, and civil projects to ensure structures and objects are safe and efficient.</a:t>
                      </a:r>
                      <a:endParaRPr sz="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407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i="0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Cross </a:t>
                      </a:r>
                      <a:r>
                        <a:rPr b="1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Curricular</a:t>
                      </a:r>
                      <a:r>
                        <a:rPr b="1" i="0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Links </a:t>
                      </a:r>
                      <a:endParaRPr sz="16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503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Chemistry  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– Calculating volume is used when measuring liquids, gases, and density in experiments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0" name="Google Shape;130;p3"/>
          <p:cNvGraphicFramePr/>
          <p:nvPr/>
        </p:nvGraphicFramePr>
        <p:xfrm>
          <a:off x="990038" y="268646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1625975"/>
                <a:gridCol w="1625975"/>
                <a:gridCol w="1625975"/>
              </a:tblGrid>
              <a:tr h="258850">
                <a:tc gridSpan="3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Support Your Learning – Sparx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  <a:tc hMerge="1"/>
              </a:tr>
              <a:tr h="15663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M661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- Surface Area of Prisms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231 - Area of a </a:t>
                      </a:r>
                      <a:endParaRPr sz="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Circle</a:t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722 - Volume of </a:t>
                      </a:r>
                      <a:endParaRPr sz="9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Prisms</a:t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31" name="Google Shape;13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413" y="2686482"/>
            <a:ext cx="338449" cy="27826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2" name="Google Shape;13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457" y="5153100"/>
            <a:ext cx="338450" cy="27317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graphicFrame>
        <p:nvGraphicFramePr>
          <p:cNvPr id="133" name="Google Shape;133;p3"/>
          <p:cNvGraphicFramePr/>
          <p:nvPr/>
        </p:nvGraphicFramePr>
        <p:xfrm>
          <a:off x="193049" y="65396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4973900"/>
                <a:gridCol w="765000"/>
                <a:gridCol w="765000"/>
              </a:tblGrid>
              <a:tr h="326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Pupils will be able to…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WWW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EBI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Calculate surface area including nets of </a:t>
                      </a:r>
                      <a:r>
                        <a:rPr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3D</a:t>
                      </a:r>
                      <a:r>
                        <a:rPr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shapes</a:t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1F1F1F"/>
                          </a:solidFill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Calculate area and circumference of a circle</a:t>
                      </a:r>
                      <a:endParaRPr sz="1100" u="none" cap="none" strike="noStrike">
                        <a:solidFill>
                          <a:srgbClr val="1F1F1F"/>
                        </a:solidFill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1F1F1F"/>
                          </a:solidFill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Calculate volume of prisms and cylinders</a:t>
                      </a:r>
                      <a:endParaRPr sz="1100" u="none" cap="none" strike="noStrike">
                        <a:solidFill>
                          <a:srgbClr val="1F1F1F"/>
                        </a:solidFill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134" name="Google Shape;13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2267" y="653981"/>
            <a:ext cx="309507" cy="25981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pic>
      <p:graphicFrame>
        <p:nvGraphicFramePr>
          <p:cNvPr id="135" name="Google Shape;135;p3"/>
          <p:cNvGraphicFramePr/>
          <p:nvPr/>
        </p:nvGraphicFramePr>
        <p:xfrm>
          <a:off x="3468539" y="480417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1087350"/>
                <a:gridCol w="2149225"/>
              </a:tblGrid>
              <a:tr h="2102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Key Words</a:t>
                      </a:r>
                      <a:endParaRPr b="1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Area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 amount of space inside a 2D shape, measured in square units (e.g., cm², m²).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Volume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 amount of space inside a 3D shape, measured in cubic units (e.g., cm³, m³).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Surface Area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 total area of all the faces (surfaces) of a 3D shape.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136" name="Google Shape;136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68547" y="4804155"/>
            <a:ext cx="339592" cy="27448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7" name="Google Shape;137;p3"/>
          <p:cNvPicPr preferRelativeResize="0"/>
          <p:nvPr/>
        </p:nvPicPr>
        <p:blipFill rotWithShape="1">
          <a:blip r:embed="rId6">
            <a:alphaModFix/>
          </a:blip>
          <a:srcRect b="15895" l="0" r="0" t="0"/>
          <a:stretch/>
        </p:blipFill>
        <p:spPr>
          <a:xfrm>
            <a:off x="598900" y="6306500"/>
            <a:ext cx="2373404" cy="299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55600" y="3235513"/>
            <a:ext cx="1260001" cy="126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15000" y="3235525"/>
            <a:ext cx="1260001" cy="126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474400" y="3235525"/>
            <a:ext cx="1260001" cy="1260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"/>
          <p:cNvSpPr/>
          <p:nvPr/>
        </p:nvSpPr>
        <p:spPr>
          <a:xfrm>
            <a:off x="99625" y="166900"/>
            <a:ext cx="6679500" cy="9487200"/>
          </a:xfrm>
          <a:prstGeom prst="rect">
            <a:avLst/>
          </a:prstGeom>
          <a:noFill/>
          <a:ln cap="flat" cmpd="sng" w="38100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"/>
              <a:buFont typeface="Arial"/>
              <a:buNone/>
            </a:pPr>
            <a:r>
              <a:t/>
            </a:r>
            <a:endParaRPr b="0" i="0" sz="1801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46" name="Google Shape;146;p4"/>
          <p:cNvPicPr preferRelativeResize="0"/>
          <p:nvPr/>
        </p:nvPicPr>
        <p:blipFill rotWithShape="1">
          <a:blip r:embed="rId3">
            <a:alphaModFix/>
          </a:blip>
          <a:srcRect b="16569" l="0" r="0" t="0"/>
          <a:stretch/>
        </p:blipFill>
        <p:spPr>
          <a:xfrm rot="6">
            <a:off x="731943" y="6389700"/>
            <a:ext cx="2107315" cy="1172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4"/>
          <p:cNvPicPr preferRelativeResize="0"/>
          <p:nvPr/>
        </p:nvPicPr>
        <p:blipFill rotWithShape="1">
          <a:blip r:embed="rId4">
            <a:alphaModFix/>
          </a:blip>
          <a:srcRect b="14675" l="0" r="0" t="0"/>
          <a:stretch/>
        </p:blipFill>
        <p:spPr>
          <a:xfrm rot="4">
            <a:off x="307246" y="7984739"/>
            <a:ext cx="2956708" cy="1437071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4"/>
          <p:cNvSpPr/>
          <p:nvPr/>
        </p:nvSpPr>
        <p:spPr>
          <a:xfrm>
            <a:off x="105258" y="9551078"/>
            <a:ext cx="6679500" cy="167700"/>
          </a:xfrm>
          <a:prstGeom prst="rect">
            <a:avLst/>
          </a:prstGeom>
          <a:solidFill>
            <a:srgbClr val="073763"/>
          </a:solidFill>
          <a:ln cap="flat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1"/>
              <a:buFont typeface="Arial"/>
              <a:buNone/>
            </a:pPr>
            <a:r>
              <a:rPr b="1" i="0" lang="en-GB" sz="1001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Work Together; Succeed Together</a:t>
            </a:r>
            <a:endParaRPr b="0" i="0" sz="1001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9" name="Google Shape;149;p4"/>
          <p:cNvSpPr/>
          <p:nvPr/>
        </p:nvSpPr>
        <p:spPr>
          <a:xfrm>
            <a:off x="94325" y="90700"/>
            <a:ext cx="6690300" cy="292500"/>
          </a:xfrm>
          <a:prstGeom prst="rect">
            <a:avLst/>
          </a:prstGeom>
          <a:solidFill>
            <a:srgbClr val="073763"/>
          </a:solidFill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50" lIns="68550" spcFirstLastPara="1" rIns="68550" wrap="square" tIns="342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of Work:</a:t>
            </a:r>
            <a:r>
              <a:rPr b="1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</a:t>
            </a:r>
            <a:r>
              <a:rPr b="1" lang="en-GB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Equations, Inequalities and </a:t>
            </a:r>
            <a:r>
              <a:rPr b="1" lang="en-GB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Formulae</a:t>
            </a:r>
            <a:r>
              <a:rPr b="0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         </a:t>
            </a:r>
            <a:r>
              <a:rPr b="0" i="0" lang="en-GB" sz="1400" u="sng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Weeks:</a:t>
            </a:r>
            <a:r>
              <a:rPr b="0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GB" sz="14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7 - HT2</a:t>
            </a:r>
            <a:endParaRPr b="1" i="0" sz="1400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50" name="Google Shape;150;p4"/>
          <p:cNvGraphicFramePr/>
          <p:nvPr/>
        </p:nvGraphicFramePr>
        <p:xfrm>
          <a:off x="198206" y="505574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1171600"/>
                <a:gridCol w="2003200"/>
              </a:tblGrid>
              <a:tr h="26300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Homework</a:t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</a:tr>
              <a:tr h="324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i="0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Week </a:t>
                      </a:r>
                      <a:r>
                        <a:rPr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</a:t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i="0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Week </a:t>
                      </a:r>
                      <a:r>
                        <a:rPr lang="en-GB" sz="11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1" name="Google Shape;151;p4"/>
          <p:cNvGraphicFramePr/>
          <p:nvPr/>
        </p:nvGraphicFramePr>
        <p:xfrm>
          <a:off x="990038" y="268646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1625975"/>
                <a:gridCol w="1625975"/>
                <a:gridCol w="1625975"/>
              </a:tblGrid>
              <a:tr h="258850">
                <a:tc gridSpan="3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Support Your Learning – Sparx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  <a:tc hMerge="1"/>
              </a:tr>
              <a:tr h="15663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957 - 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Constructing 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and Solving Equations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208 - 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Substituting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into Formulae</a:t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</a:t>
                      </a: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118 - Solving Single Inequalities</a:t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52" name="Google Shape;152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90413" y="2686482"/>
            <a:ext cx="338449" cy="27826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3" name="Google Shape;153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1457" y="5063625"/>
            <a:ext cx="338450" cy="27317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graphicFrame>
        <p:nvGraphicFramePr>
          <p:cNvPr id="154" name="Google Shape;154;p4"/>
          <p:cNvGraphicFramePr/>
          <p:nvPr/>
        </p:nvGraphicFramePr>
        <p:xfrm>
          <a:off x="193049" y="65396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4973900"/>
                <a:gridCol w="765000"/>
                <a:gridCol w="765000"/>
              </a:tblGrid>
              <a:tr h="326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Pupils will be able to…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WWW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EBI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Solve equations and inequalities, including with brackets and unknowns on both sides</a:t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1F1F1F"/>
                          </a:solidFill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Substitute into formulae and equations</a:t>
                      </a:r>
                      <a:endParaRPr sz="1100" u="none" cap="none" strike="noStrike">
                        <a:solidFill>
                          <a:srgbClr val="1F1F1F"/>
                        </a:solidFill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78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1F1F1F"/>
                          </a:solidFill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Change the subject of a formula (one-step and two-step)</a:t>
                      </a:r>
                      <a:endParaRPr sz="1100" u="none" cap="none" strike="noStrike">
                        <a:solidFill>
                          <a:srgbClr val="1F1F1F"/>
                        </a:solidFill>
                        <a:highlight>
                          <a:srgbClr val="FFFFFF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155" name="Google Shape;155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2267" y="653981"/>
            <a:ext cx="309507" cy="25981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pic>
      <p:graphicFrame>
        <p:nvGraphicFramePr>
          <p:cNvPr id="156" name="Google Shape;156;p4"/>
          <p:cNvGraphicFramePr/>
          <p:nvPr/>
        </p:nvGraphicFramePr>
        <p:xfrm>
          <a:off x="3468539" y="480417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997550"/>
                <a:gridCol w="2239025"/>
              </a:tblGrid>
              <a:tr h="2102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Key Words</a:t>
                      </a:r>
                      <a:endParaRPr b="1"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Equation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 mathematical statement showing that two expressions are equal, often solved to find the value of a variable.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Inequality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 statement that compares two expressions using symbols such as &lt;, &gt;, ≤, or ≥, showing that they are not always equal.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0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50"/>
                        <a:buFont typeface="Arial"/>
                        <a:buNone/>
                      </a:pPr>
                      <a:r>
                        <a:rPr b="1" lang="en-GB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Variable</a:t>
                      </a:r>
                      <a:endParaRPr b="1" sz="11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50"/>
                        <a:buFont typeface="Arial"/>
                        <a:buNone/>
                      </a:pPr>
                      <a:r>
                        <a:rPr lang="en-GB" sz="9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 letter or symbol that represents an unknown number in an equation or inequality.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157" name="Google Shape;157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468547" y="4804155"/>
            <a:ext cx="339592" cy="27448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graphicFrame>
        <p:nvGraphicFramePr>
          <p:cNvPr id="158" name="Google Shape;158;p4"/>
          <p:cNvGraphicFramePr/>
          <p:nvPr/>
        </p:nvGraphicFramePr>
        <p:xfrm>
          <a:off x="3468547" y="726581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{154A4409-8139-422B-8EAE-8AB8174F905B}</a:tableStyleId>
              </a:tblPr>
              <a:tblGrid>
                <a:gridCol w="3236575"/>
              </a:tblGrid>
              <a:tr h="22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Career Links to Unit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722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Computer Programmer - </a:t>
                      </a: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Programmers use algebra and logic to write code, work with variables, and solve problems efficiently.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Mechanical Engineer -</a:t>
                      </a: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Engineers use algebraic manipulation to simplify and rearrange formulas when designing machines and solving technical problems.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2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i="0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Cross </a:t>
                      </a:r>
                      <a:r>
                        <a:rPr b="1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Curricular</a:t>
                      </a:r>
                      <a:r>
                        <a:rPr b="1" i="0" lang="en-GB" sz="11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Links </a:t>
                      </a:r>
                      <a:endParaRPr sz="1600" u="none" cap="none" strike="noStrike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541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1"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Computer Science - </a:t>
                      </a:r>
                      <a:r>
                        <a:rPr lang="en-GB" sz="9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 computing, algebra is used when writing code with variables, creating algorithms, or solving problems. Understanding how to manipulate expressions and equations  helps when building formulas and logic for programs.</a:t>
                      </a:r>
                      <a:endParaRPr sz="9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159" name="Google Shape;159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55600" y="3235525"/>
            <a:ext cx="1260001" cy="126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809375" y="3235525"/>
            <a:ext cx="1260001" cy="126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463150" y="3235525"/>
            <a:ext cx="1260001" cy="1260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